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handoutMasterIdLst>
    <p:handoutMasterId r:id="rId20"/>
  </p:handoutMasterIdLst>
  <p:sldIdLst>
    <p:sldId id="257" r:id="rId2"/>
    <p:sldId id="258" r:id="rId3"/>
    <p:sldId id="259" r:id="rId4"/>
    <p:sldId id="292" r:id="rId5"/>
    <p:sldId id="263" r:id="rId6"/>
    <p:sldId id="277" r:id="rId7"/>
    <p:sldId id="276" r:id="rId8"/>
    <p:sldId id="260" r:id="rId9"/>
    <p:sldId id="278" r:id="rId10"/>
    <p:sldId id="279" r:id="rId11"/>
    <p:sldId id="261" r:id="rId12"/>
    <p:sldId id="294" r:id="rId13"/>
    <p:sldId id="296" r:id="rId14"/>
    <p:sldId id="281" r:id="rId15"/>
    <p:sldId id="297" r:id="rId16"/>
    <p:sldId id="298" r:id="rId17"/>
    <p:sldId id="301"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dm"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407A3"/>
    <a:srgbClr val="E966A0"/>
    <a:srgbClr val="E9629B"/>
    <a:srgbClr val="454E9E"/>
    <a:srgbClr val="8EB9E2"/>
    <a:srgbClr val="F5D45D"/>
    <a:srgbClr val="9393C7"/>
    <a:srgbClr val="9193C7"/>
    <a:srgbClr val="DE4483"/>
    <a:srgbClr val="6399D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79" d="100"/>
          <a:sy n="79" d="100"/>
        </p:scale>
        <p:origin x="86" y="144"/>
      </p:cViewPr>
      <p:guideLst/>
    </p:cSldViewPr>
  </p:slideViewPr>
  <p:notesTextViewPr>
    <p:cViewPr>
      <p:scale>
        <a:sx n="1" d="1"/>
        <a:sy n="1" d="1"/>
      </p:scale>
      <p:origin x="0" y="0"/>
    </p:cViewPr>
  </p:notesTextViewPr>
  <p:sorterViewPr>
    <p:cViewPr>
      <p:scale>
        <a:sx n="200" d="100"/>
        <a:sy n="2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t>4/20/2025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4/20/2025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2025/4/20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2025/4/20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ly-arranged title and text">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2025/4/20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2025/4/20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title">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2025/4/20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column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2025/4/20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2025/4/20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2025/4/20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2025/4/20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2025/4/20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2025/4/20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ea typeface="Arial" panose="020B0604020202020204" pitchFamily="34" charset="0"/>
              </a:defRPr>
            </a:lvl1pPr>
          </a:lstStyle>
          <a:p>
            <a:fld id="{D997B5FA-0921-464F-AAE1-844C04324D75}" type="datetimeFigureOut">
              <a:rPr lang="zh-CN" altLang="en-US" smtClean="0"/>
              <a:t>2025/4/20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ea typeface="Arial" panose="020B0604020202020204" pitchFamily="34"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ea typeface="Arial" panose="020B0604020202020204" pitchFamily="34" charset="0"/>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Arial" panose="020B060402020202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Arial" panose="020B0604020202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Arial" panose="020B0604020202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pxhere.com/es/photo/489803"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11" name="矩形 10"/>
          <p:cNvSpPr/>
          <p:nvPr/>
        </p:nvSpPr>
        <p:spPr>
          <a:xfrm>
            <a:off x="335280" y="4434721"/>
            <a:ext cx="5970270" cy="2122805"/>
          </a:xfrm>
          <a:prstGeom prst="rect">
            <a:avLst/>
          </a:prstGeom>
        </p:spPr>
        <p:txBody>
          <a:bodyPr wrap="square">
            <a:spAutoFit/>
          </a:bodyPr>
          <a:lstStyle/>
          <a:p>
            <a:pPr algn="l"/>
            <a:r>
              <a:rPr lang="en-US" altLang="en-US" sz="4400" b="1" dirty="0">
                <a:solidFill>
                  <a:schemeClr val="tx2">
                    <a:lumMod val="75000"/>
                  </a:schemeClr>
                </a:solidFill>
                <a:latin typeface="Century Gothic" panose="020B0502020202020204" pitchFamily="34" charset="0"/>
                <a:cs typeface="Arial" panose="020B0604020202020204" pitchFamily="34" charset="0"/>
              </a:rPr>
              <a:t>Exploratory Data Analysis (EDA) for House Pricing</a:t>
            </a:r>
          </a:p>
        </p:txBody>
      </p:sp>
      <p:sp>
        <p:nvSpPr>
          <p:cNvPr id="3" name="矩形 2"/>
          <p:cNvSpPr/>
          <p:nvPr/>
        </p:nvSpPr>
        <p:spPr>
          <a:xfrm>
            <a:off x="9037474" y="5496123"/>
            <a:ext cx="5638491" cy="785343"/>
          </a:xfrm>
          <a:prstGeom prst="rect">
            <a:avLst/>
          </a:prstGeom>
          <a:noFill/>
        </p:spPr>
        <p:txBody>
          <a:bodyPr wrap="square" rtlCol="0">
            <a:spAutoFit/>
          </a:bodyPr>
          <a:lstStyle/>
          <a:p>
            <a:pPr>
              <a:lnSpc>
                <a:spcPct val="150000"/>
              </a:lnSpc>
            </a:pPr>
            <a:r>
              <a:rPr lang="en-US" altLang="zh-CN" sz="1600" b="1" dirty="0">
                <a:solidFill>
                  <a:schemeClr val="tx2">
                    <a:lumMod val="75000"/>
                  </a:schemeClr>
                </a:solidFill>
                <a:latin typeface="Arial" panose="020B0604020202020204" pitchFamily="34" charset="0"/>
                <a:cs typeface="Arial" panose="020B0604020202020204" pitchFamily="34" charset="0"/>
              </a:rPr>
              <a:t>Submitted By : </a:t>
            </a:r>
          </a:p>
          <a:p>
            <a:pPr>
              <a:lnSpc>
                <a:spcPct val="150000"/>
              </a:lnSpc>
            </a:pPr>
            <a:r>
              <a:rPr lang="en-US" altLang="zh-CN" sz="1600" b="1" dirty="0">
                <a:solidFill>
                  <a:schemeClr val="tx2">
                    <a:lumMod val="75000"/>
                  </a:schemeClr>
                </a:solidFill>
                <a:latin typeface="Arial" panose="020B0604020202020204" pitchFamily="34" charset="0"/>
                <a:cs typeface="Arial" panose="020B0604020202020204" pitchFamily="34" charset="0"/>
              </a:rPr>
              <a:t>Rupesh Dewangan</a:t>
            </a:r>
            <a:endParaRPr lang="en-US" altLang="en-US" sz="2400" b="1" dirty="0">
              <a:solidFill>
                <a:schemeClr val="tx2">
                  <a:lumMod val="75000"/>
                </a:schemeClr>
              </a:solidFill>
              <a:latin typeface="Arial" panose="020B0604020202020204" pitchFamily="34" charset="0"/>
              <a:cs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403226" y="678658"/>
            <a:ext cx="10328910" cy="521970"/>
          </a:xfrm>
          <a:prstGeom prst="rect">
            <a:avLst/>
          </a:prstGeom>
        </p:spPr>
        <p:txBody>
          <a:bodyPr wrap="none">
            <a:spAutoFit/>
          </a:bodyPr>
          <a:lstStyle/>
          <a:p>
            <a:pPr algn="ctr"/>
            <a:r>
              <a:rPr lang="en-US" altLang="en-US" sz="2800" b="1" dirty="0">
                <a:solidFill>
                  <a:srgbClr val="E966A0"/>
                </a:solidFill>
                <a:latin typeface="Century Gothic" panose="020B0502020202020204" pitchFamily="34" charset="0"/>
                <a:ea typeface="Arial" panose="020B0604020202020204" pitchFamily="34" charset="0"/>
              </a:rPr>
              <a:t>Univariate Analysis: Price Distribution (Histogram + KDE Plot)</a:t>
            </a:r>
          </a:p>
        </p:txBody>
      </p:sp>
      <p:sp>
        <p:nvSpPr>
          <p:cNvPr id="2" name="Text Box 1"/>
          <p:cNvSpPr txBox="1"/>
          <p:nvPr/>
        </p:nvSpPr>
        <p:spPr>
          <a:xfrm>
            <a:off x="836930" y="1356360"/>
            <a:ext cx="9895205" cy="1814830"/>
          </a:xfrm>
          <a:prstGeom prst="rect">
            <a:avLst/>
          </a:prstGeom>
        </p:spPr>
        <p:txBody>
          <a:bodyPr wrap="square">
            <a:spAutoFit/>
          </a:bodyPr>
          <a:lstStyle/>
          <a:p>
            <a:r>
              <a:rPr lang="en-US" altLang="zh-CN" sz="2800" b="1">
                <a:solidFill>
                  <a:srgbClr val="7030A0"/>
                </a:solidFill>
              </a:rPr>
              <a:t>Univariate analysis examines one variable at a time to understand its distribution, central tendency, and variability. This helps identify trends, outliers, and data characteristics before diving into deeper insights</a:t>
            </a:r>
            <a:r>
              <a:rPr lang="en-US" altLang="zh-CN" sz="1600" b="1">
                <a:solidFill>
                  <a:srgbClr val="7030A0"/>
                </a:solidFill>
              </a:rPr>
              <a:t>.</a:t>
            </a:r>
          </a:p>
        </p:txBody>
      </p:sp>
      <p:pic>
        <p:nvPicPr>
          <p:cNvPr id="9" name="Picture 8"/>
          <p:cNvPicPr>
            <a:picLocks noChangeAspect="1"/>
          </p:cNvPicPr>
          <p:nvPr/>
        </p:nvPicPr>
        <p:blipFill>
          <a:blip r:embed="rId2"/>
          <a:stretch>
            <a:fillRect/>
          </a:stretch>
        </p:blipFill>
        <p:spPr>
          <a:xfrm>
            <a:off x="403225" y="3079750"/>
            <a:ext cx="4245610" cy="2839085"/>
          </a:xfrm>
          <a:prstGeom prst="rect">
            <a:avLst/>
          </a:prstGeom>
        </p:spPr>
      </p:pic>
      <p:pic>
        <p:nvPicPr>
          <p:cNvPr id="10" name="Picture 9"/>
          <p:cNvPicPr>
            <a:picLocks noChangeAspect="1"/>
          </p:cNvPicPr>
          <p:nvPr/>
        </p:nvPicPr>
        <p:blipFill>
          <a:blip r:embed="rId3"/>
          <a:stretch>
            <a:fillRect/>
          </a:stretch>
        </p:blipFill>
        <p:spPr>
          <a:xfrm>
            <a:off x="4648835" y="3079750"/>
            <a:ext cx="3030220" cy="2678430"/>
          </a:xfrm>
          <a:prstGeom prst="rect">
            <a:avLst/>
          </a:prstGeom>
        </p:spPr>
      </p:pic>
      <p:pic>
        <p:nvPicPr>
          <p:cNvPr id="14" name="Picture 13"/>
          <p:cNvPicPr>
            <a:picLocks noChangeAspect="1"/>
          </p:cNvPicPr>
          <p:nvPr/>
        </p:nvPicPr>
        <p:blipFill>
          <a:blip r:embed="rId4"/>
          <a:stretch>
            <a:fillRect/>
          </a:stretch>
        </p:blipFill>
        <p:spPr>
          <a:xfrm>
            <a:off x="8383905" y="3171190"/>
            <a:ext cx="2559050" cy="2463800"/>
          </a:xfrm>
          <a:prstGeom prst="rect">
            <a:avLst/>
          </a:prstGeom>
        </p:spPr>
      </p:pic>
      <p:sp>
        <p:nvSpPr>
          <p:cNvPr id="15" name="Text Box 14"/>
          <p:cNvSpPr txBox="1"/>
          <p:nvPr/>
        </p:nvSpPr>
        <p:spPr>
          <a:xfrm>
            <a:off x="836930" y="5918835"/>
            <a:ext cx="4064000" cy="645160"/>
          </a:xfrm>
          <a:prstGeom prst="rect">
            <a:avLst/>
          </a:prstGeom>
          <a:noFill/>
        </p:spPr>
        <p:txBody>
          <a:bodyPr wrap="square" rtlCol="0">
            <a:spAutoFit/>
          </a:bodyPr>
          <a:lstStyle/>
          <a:p>
            <a:r>
              <a:rPr lang="en-US" b="1"/>
              <a:t>Numerical variable Histplot with KDE of salesprice distribution</a:t>
            </a:r>
          </a:p>
        </p:txBody>
      </p:sp>
      <p:sp>
        <p:nvSpPr>
          <p:cNvPr id="19" name="Text Box 18"/>
          <p:cNvSpPr txBox="1"/>
          <p:nvPr/>
        </p:nvSpPr>
        <p:spPr>
          <a:xfrm>
            <a:off x="4900930" y="5918835"/>
            <a:ext cx="4064000" cy="645160"/>
          </a:xfrm>
          <a:prstGeom prst="rect">
            <a:avLst/>
          </a:prstGeom>
          <a:noFill/>
        </p:spPr>
        <p:txBody>
          <a:bodyPr wrap="square" rtlCol="0">
            <a:spAutoFit/>
          </a:bodyPr>
          <a:lstStyle/>
          <a:p>
            <a:r>
              <a:rPr lang="en-US" b="1">
                <a:solidFill>
                  <a:srgbClr val="5407A3"/>
                </a:solidFill>
              </a:rPr>
              <a:t>Categorical variable Countplot of Location Configuration</a:t>
            </a:r>
          </a:p>
        </p:txBody>
      </p:sp>
      <p:sp>
        <p:nvSpPr>
          <p:cNvPr id="20" name="Text Box 19"/>
          <p:cNvSpPr txBox="1"/>
          <p:nvPr/>
        </p:nvSpPr>
        <p:spPr>
          <a:xfrm>
            <a:off x="8383905" y="5918835"/>
            <a:ext cx="4284345" cy="721360"/>
          </a:xfrm>
          <a:prstGeom prst="rect">
            <a:avLst/>
          </a:prstGeom>
          <a:noFill/>
        </p:spPr>
        <p:txBody>
          <a:bodyPr wrap="square" rtlCol="0">
            <a:noAutofit/>
          </a:bodyPr>
          <a:lstStyle/>
          <a:p>
            <a:r>
              <a:rPr lang="en-US" b="1">
                <a:gradFill>
                  <a:gsLst>
                    <a:gs pos="0">
                      <a:srgbClr val="E30000"/>
                    </a:gs>
                    <a:gs pos="100000">
                      <a:srgbClr val="760303"/>
                    </a:gs>
                  </a:gsLst>
                  <a:lin scaled="0"/>
                </a:gradFill>
                <a:sym typeface="+mn-ea"/>
              </a:rPr>
              <a:t>Categorical variable Pie plot for  Distribution of Location Configuration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524627" y="461096"/>
            <a:ext cx="3187700" cy="768350"/>
          </a:xfrm>
          <a:prstGeom prst="rect">
            <a:avLst/>
          </a:prstGeom>
        </p:spPr>
        <p:txBody>
          <a:bodyPr wrap="none">
            <a:spAutoFit/>
          </a:bodyPr>
          <a:lstStyle/>
          <a:p>
            <a:pPr algn="l"/>
            <a:r>
              <a:rPr lang="en-US" altLang="en-US" sz="4400" b="1">
                <a:solidFill>
                  <a:srgbClr val="E966A0"/>
                </a:solidFill>
                <a:latin typeface="Century Gothic" panose="020B0502020202020204" pitchFamily="34" charset="0"/>
                <a:cs typeface="Arial" panose="020B0604020202020204" pitchFamily="34" charset="0"/>
              </a:rPr>
              <a:t>Correlation</a:t>
            </a:r>
          </a:p>
        </p:txBody>
      </p:sp>
      <p:sp>
        <p:nvSpPr>
          <p:cNvPr id="10" name="矩形 9"/>
          <p:cNvSpPr/>
          <p:nvPr/>
        </p:nvSpPr>
        <p:spPr>
          <a:xfrm>
            <a:off x="7436485" y="1682115"/>
            <a:ext cx="4955540" cy="2345690"/>
          </a:xfrm>
          <a:prstGeom prst="rect">
            <a:avLst/>
          </a:prstGeom>
        </p:spPr>
        <p:txBody>
          <a:bodyPr wrap="square">
            <a:noAutofit/>
          </a:bodyPr>
          <a:lstStyle/>
          <a:p>
            <a:pPr algn="l"/>
            <a:r>
              <a:rPr lang="en-US" altLang="en-US" sz="2000" b="1">
                <a:solidFill>
                  <a:srgbClr val="C00000"/>
                </a:solidFill>
                <a:latin typeface="Century Gothic" panose="020B0502020202020204" pitchFamily="34" charset="0"/>
                <a:cs typeface="Arial" panose="020B0604020202020204" pitchFamily="34" charset="0"/>
              </a:rPr>
              <a:t>Correlation of Numeric features with SalePrice</a:t>
            </a:r>
          </a:p>
          <a:p>
            <a:pPr algn="l"/>
            <a:r>
              <a:rPr lang="en-US" altLang="en-US" sz="2000" b="1">
                <a:solidFill>
                  <a:srgbClr val="7030A0"/>
                </a:solidFill>
                <a:latin typeface="Century Gothic" panose="020B0502020202020204" pitchFamily="34" charset="0"/>
                <a:cs typeface="Arial" panose="020B0604020202020204" pitchFamily="34" charset="0"/>
              </a:rPr>
              <a:t>Dark pattern shows one feature correlated with negatively with other</a:t>
            </a:r>
          </a:p>
          <a:p>
            <a:pPr algn="l"/>
            <a:r>
              <a:rPr lang="en-US" altLang="en-US" sz="2000" b="1">
                <a:solidFill>
                  <a:srgbClr val="7030A0"/>
                </a:solidFill>
                <a:latin typeface="Century Gothic" panose="020B0502020202020204" pitchFamily="34" charset="0"/>
                <a:cs typeface="Arial" panose="020B0604020202020204" pitchFamily="34" charset="0"/>
              </a:rPr>
              <a:t>feature,</a:t>
            </a:r>
          </a:p>
          <a:p>
            <a:pPr algn="l"/>
            <a:r>
              <a:rPr lang="en-US" altLang="en-US" sz="2000" b="1">
                <a:solidFill>
                  <a:srgbClr val="7030A0"/>
                </a:solidFill>
                <a:latin typeface="Century Gothic" panose="020B0502020202020204" pitchFamily="34" charset="0"/>
                <a:cs typeface="Arial" panose="020B0604020202020204" pitchFamily="34" charset="0"/>
              </a:rPr>
              <a:t>example :</a:t>
            </a:r>
          </a:p>
          <a:p>
            <a:pPr algn="l"/>
            <a:r>
              <a:rPr lang="en-US" altLang="en-US" sz="2000" b="1">
                <a:solidFill>
                  <a:srgbClr val="7030A0"/>
                </a:solidFill>
                <a:latin typeface="Century Gothic" panose="020B0502020202020204" pitchFamily="34" charset="0"/>
                <a:cs typeface="Arial" panose="020B0604020202020204" pitchFamily="34" charset="0"/>
              </a:rPr>
              <a:t>Here BsmtUnfSF in y-axis is very highly negatively correlated with BsmtFinSF1 in x-axis. </a:t>
            </a:r>
          </a:p>
        </p:txBody>
      </p:sp>
      <p:pic>
        <p:nvPicPr>
          <p:cNvPr id="14" name="Picture 13"/>
          <p:cNvPicPr>
            <a:picLocks noChangeAspect="1"/>
          </p:cNvPicPr>
          <p:nvPr/>
        </p:nvPicPr>
        <p:blipFill>
          <a:blip r:embed="rId2"/>
          <a:stretch>
            <a:fillRect/>
          </a:stretch>
        </p:blipFill>
        <p:spPr>
          <a:xfrm>
            <a:off x="601345" y="1228725"/>
            <a:ext cx="6835140" cy="555752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cntd...</a:t>
            </a:r>
            <a:br>
              <a:rPr lang="en-US"/>
            </a:br>
            <a:r>
              <a:rPr lang="en-US" altLang="en-US" b="1">
                <a:solidFill>
                  <a:srgbClr val="E966A0"/>
                </a:solidFill>
                <a:latin typeface="Century Gothic" panose="020B0502020202020204" pitchFamily="34" charset="0"/>
                <a:cs typeface="Century Gothic" panose="020B0502020202020204" pitchFamily="34" charset="0"/>
                <a:sym typeface="+mn-ea"/>
              </a:rPr>
              <a:t>Correlation Heatmap of Top Features</a:t>
            </a:r>
          </a:p>
        </p:txBody>
      </p:sp>
      <p:sp>
        <p:nvSpPr>
          <p:cNvPr id="3" name="Content Placeholder 2"/>
          <p:cNvSpPr>
            <a:spLocks noGrp="1"/>
          </p:cNvSpPr>
          <p:nvPr>
            <p:ph idx="1"/>
          </p:nvPr>
        </p:nvSpPr>
        <p:spPr>
          <a:xfrm>
            <a:off x="838200" y="1825625"/>
            <a:ext cx="6572250" cy="4351655"/>
          </a:xfrm>
        </p:spPr>
        <p:txBody>
          <a:bodyPr/>
          <a:lstStyle/>
          <a:p>
            <a:endParaRPr lang="en-US"/>
          </a:p>
        </p:txBody>
      </p:sp>
      <p:pic>
        <p:nvPicPr>
          <p:cNvPr id="4" name="Picture 3"/>
          <p:cNvPicPr>
            <a:picLocks noChangeAspect="1"/>
          </p:cNvPicPr>
          <p:nvPr/>
        </p:nvPicPr>
        <p:blipFill>
          <a:blip r:embed="rId2"/>
          <a:stretch>
            <a:fillRect/>
          </a:stretch>
        </p:blipFill>
        <p:spPr>
          <a:xfrm>
            <a:off x="723265" y="1900555"/>
            <a:ext cx="7124065" cy="4760595"/>
          </a:xfrm>
          <a:prstGeom prst="rect">
            <a:avLst/>
          </a:prstGeom>
        </p:spPr>
      </p:pic>
      <p:sp>
        <p:nvSpPr>
          <p:cNvPr id="5" name="Text Box 4"/>
          <p:cNvSpPr txBox="1"/>
          <p:nvPr/>
        </p:nvSpPr>
        <p:spPr>
          <a:xfrm>
            <a:off x="7606030" y="2181225"/>
            <a:ext cx="4064000" cy="3072130"/>
          </a:xfrm>
          <a:prstGeom prst="rect">
            <a:avLst/>
          </a:prstGeom>
          <a:noFill/>
        </p:spPr>
        <p:txBody>
          <a:bodyPr wrap="square" rtlCol="0">
            <a:noAutofit/>
          </a:bodyPr>
          <a:lstStyle/>
          <a:p>
            <a:r>
              <a:rPr lang="en-US" altLang="en-US" sz="2800" b="1">
                <a:gradFill>
                  <a:gsLst>
                    <a:gs pos="0">
                      <a:srgbClr val="7B32B2"/>
                    </a:gs>
                    <a:gs pos="100000">
                      <a:srgbClr val="401A5D"/>
                    </a:gs>
                  </a:gsLst>
                  <a:lin scaled="0"/>
                </a:gradFill>
              </a:rPr>
              <a:t>In this Heatmap Yellow colored shows highly correlated features example 0.8,0.82,0.88,0.81,1, etc... According to this Heatmap GarageArea in Y-axis highly correlated with GarageCars in x axis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1353800" cy="1325880"/>
          </a:xfrm>
        </p:spPr>
        <p:txBody>
          <a:bodyPr>
            <a:normAutofit/>
          </a:bodyPr>
          <a:lstStyle/>
          <a:p>
            <a:r>
              <a:rPr lang="en-US" altLang="en-US">
                <a:solidFill>
                  <a:srgbClr val="E9629B"/>
                </a:solidFill>
              </a:rPr>
              <a:t>Feature Engineering for House Price Prediction</a:t>
            </a:r>
          </a:p>
        </p:txBody>
      </p:sp>
      <p:sp>
        <p:nvSpPr>
          <p:cNvPr id="4" name="Text Box 3"/>
          <p:cNvSpPr txBox="1"/>
          <p:nvPr/>
        </p:nvSpPr>
        <p:spPr>
          <a:xfrm>
            <a:off x="914400" y="1337945"/>
            <a:ext cx="4835525" cy="2843530"/>
          </a:xfrm>
          <a:prstGeom prst="rect">
            <a:avLst/>
          </a:prstGeom>
          <a:noFill/>
        </p:spPr>
        <p:txBody>
          <a:bodyPr wrap="square" rtlCol="0">
            <a:noAutofit/>
          </a:bodyPr>
          <a:lstStyle/>
          <a:p>
            <a:r>
              <a:rPr lang="en-US" altLang="en-US" sz="2400" b="1"/>
              <a:t>Feature engineering transforms raw data into meaningful features that improve predictive models. In real estate pricing, creating new features and modifying existing ones can enhance model performance.</a:t>
            </a:r>
          </a:p>
          <a:p>
            <a:r>
              <a:rPr lang="en-US" altLang="en-US" sz="2400" b="1"/>
              <a:t>example:Combine GrLivArea (above ground) and TotalBsmtSF (basement) into a new feature</a:t>
            </a:r>
          </a:p>
        </p:txBody>
      </p:sp>
      <p:pic>
        <p:nvPicPr>
          <p:cNvPr id="6" name="Picture 5"/>
          <p:cNvPicPr>
            <a:picLocks noChangeAspect="1"/>
          </p:cNvPicPr>
          <p:nvPr/>
        </p:nvPicPr>
        <p:blipFill>
          <a:blip r:embed="rId2"/>
          <a:stretch>
            <a:fillRect/>
          </a:stretch>
        </p:blipFill>
        <p:spPr>
          <a:xfrm>
            <a:off x="6355080" y="4672330"/>
            <a:ext cx="5069205" cy="1986915"/>
          </a:xfrm>
          <a:prstGeom prst="rect">
            <a:avLst/>
          </a:prstGeom>
        </p:spPr>
      </p:pic>
      <p:pic>
        <p:nvPicPr>
          <p:cNvPr id="7" name="Picture 6"/>
          <p:cNvPicPr>
            <a:picLocks noChangeAspect="1"/>
          </p:cNvPicPr>
          <p:nvPr/>
        </p:nvPicPr>
        <p:blipFill>
          <a:blip r:embed="rId3"/>
          <a:stretch>
            <a:fillRect/>
          </a:stretch>
        </p:blipFill>
        <p:spPr>
          <a:xfrm>
            <a:off x="5749925" y="1440180"/>
            <a:ext cx="6292850" cy="3066415"/>
          </a:xfrm>
          <a:prstGeom prst="rect">
            <a:avLst/>
          </a:prstGeom>
        </p:spPr>
      </p:pic>
      <p:sp>
        <p:nvSpPr>
          <p:cNvPr id="9" name="Text Box 8"/>
          <p:cNvSpPr txBox="1"/>
          <p:nvPr/>
        </p:nvSpPr>
        <p:spPr>
          <a:xfrm>
            <a:off x="914400" y="4861560"/>
            <a:ext cx="5270500" cy="1996440"/>
          </a:xfrm>
          <a:prstGeom prst="rect">
            <a:avLst/>
          </a:prstGeom>
          <a:noFill/>
        </p:spPr>
        <p:txBody>
          <a:bodyPr wrap="square" rtlCol="0">
            <a:noAutofit/>
          </a:bodyPr>
          <a:lstStyle/>
          <a:p>
            <a:r>
              <a:rPr lang="en-US" altLang="en-US" sz="2400" b="1"/>
              <a:t>According to given data created new feature like shown below</a:t>
            </a:r>
          </a:p>
          <a:p>
            <a:r>
              <a:rPr lang="en-US" altLang="en-US" sz="2400" b="1"/>
              <a:t>TotalBath = FullBath+HalfBath+BsmtFullBath+BsmtHalfBath</a:t>
            </a:r>
          </a:p>
          <a:p>
            <a:endParaRPr lang="en-US" altLang="en-US" sz="2400" b="1"/>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775336" y="471648"/>
            <a:ext cx="7143750" cy="521970"/>
          </a:xfrm>
          <a:prstGeom prst="rect">
            <a:avLst/>
          </a:prstGeom>
        </p:spPr>
        <p:txBody>
          <a:bodyPr wrap="none">
            <a:spAutoFit/>
          </a:bodyPr>
          <a:lstStyle/>
          <a:p>
            <a:pPr algn="ctr"/>
            <a:r>
              <a:rPr lang="en-US" altLang="en-US" sz="2800" b="1" dirty="0">
                <a:solidFill>
                  <a:srgbClr val="E966A0"/>
                </a:solidFill>
                <a:latin typeface="Century Gothic" panose="020B0502020202020204" pitchFamily="34" charset="0"/>
                <a:ea typeface="Arial" panose="020B0604020202020204" pitchFamily="34" charset="0"/>
              </a:rPr>
              <a:t>Multivariate Analysis (Multiple Variables)</a:t>
            </a:r>
          </a:p>
        </p:txBody>
      </p:sp>
      <p:grpSp>
        <p:nvGrpSpPr>
          <p:cNvPr id="30" name="组合 29"/>
          <p:cNvGrpSpPr/>
          <p:nvPr/>
        </p:nvGrpSpPr>
        <p:grpSpPr>
          <a:xfrm>
            <a:off x="3575338" y="3829144"/>
            <a:ext cx="391401" cy="267525"/>
            <a:chOff x="13080462" y="8952774"/>
            <a:chExt cx="1133225" cy="774567"/>
          </a:xfrm>
          <a:solidFill>
            <a:schemeClr val="bg1"/>
          </a:solidFill>
        </p:grpSpPr>
        <p:sp>
          <p:nvSpPr>
            <p:cNvPr id="31" name="Freeform 327"/>
            <p:cNvSpPr/>
            <p:nvPr/>
          </p:nvSpPr>
          <p:spPr>
            <a:xfrm>
              <a:off x="13080462" y="8952774"/>
              <a:ext cx="868644" cy="774567"/>
            </a:xfrm>
            <a:custGeom>
              <a:avLst/>
              <a:gdLst/>
              <a:ahLst/>
              <a:cxnLst>
                <a:cxn ang="0">
                  <a:pos x="wd2" y="hd2"/>
                </a:cxn>
                <a:cxn ang="5400000">
                  <a:pos x="wd2" y="hd2"/>
                </a:cxn>
                <a:cxn ang="10800000">
                  <a:pos x="wd2" y="hd2"/>
                </a:cxn>
                <a:cxn ang="16200000">
                  <a:pos x="wd2" y="hd2"/>
                </a:cxn>
              </a:cxnLst>
              <a:rect l="0" t="0" r="r" b="b"/>
              <a:pathLst>
                <a:path w="21600" h="21600" extrusionOk="0">
                  <a:moveTo>
                    <a:pt x="20916" y="0"/>
                  </a:moveTo>
                  <a:cubicBezTo>
                    <a:pt x="684" y="0"/>
                    <a:pt x="684" y="0"/>
                    <a:pt x="684" y="0"/>
                  </a:cubicBezTo>
                  <a:cubicBezTo>
                    <a:pt x="293" y="0"/>
                    <a:pt x="0" y="439"/>
                    <a:pt x="0" y="877"/>
                  </a:cubicBezTo>
                  <a:cubicBezTo>
                    <a:pt x="0" y="20832"/>
                    <a:pt x="0" y="20832"/>
                    <a:pt x="0" y="20832"/>
                  </a:cubicBezTo>
                  <a:cubicBezTo>
                    <a:pt x="0" y="21271"/>
                    <a:pt x="293" y="21600"/>
                    <a:pt x="684" y="21600"/>
                  </a:cubicBezTo>
                  <a:cubicBezTo>
                    <a:pt x="20916" y="21600"/>
                    <a:pt x="20916" y="21600"/>
                    <a:pt x="20916" y="21600"/>
                  </a:cubicBezTo>
                  <a:cubicBezTo>
                    <a:pt x="21307" y="21600"/>
                    <a:pt x="21600" y="21271"/>
                    <a:pt x="21600" y="20832"/>
                  </a:cubicBezTo>
                  <a:cubicBezTo>
                    <a:pt x="21600" y="877"/>
                    <a:pt x="21600" y="877"/>
                    <a:pt x="21600" y="877"/>
                  </a:cubicBezTo>
                  <a:cubicBezTo>
                    <a:pt x="21600" y="439"/>
                    <a:pt x="21307" y="0"/>
                    <a:pt x="20916" y="0"/>
                  </a:cubicBezTo>
                  <a:close/>
                  <a:moveTo>
                    <a:pt x="16615" y="1754"/>
                  </a:moveTo>
                  <a:cubicBezTo>
                    <a:pt x="17104" y="1754"/>
                    <a:pt x="17495" y="2193"/>
                    <a:pt x="17495" y="2741"/>
                  </a:cubicBezTo>
                  <a:cubicBezTo>
                    <a:pt x="17495" y="3289"/>
                    <a:pt x="17104" y="3728"/>
                    <a:pt x="16615" y="3728"/>
                  </a:cubicBezTo>
                  <a:cubicBezTo>
                    <a:pt x="16127" y="3728"/>
                    <a:pt x="15736" y="3289"/>
                    <a:pt x="15736" y="2741"/>
                  </a:cubicBezTo>
                  <a:cubicBezTo>
                    <a:pt x="15736" y="2193"/>
                    <a:pt x="16127" y="1754"/>
                    <a:pt x="16615" y="1754"/>
                  </a:cubicBezTo>
                  <a:close/>
                  <a:moveTo>
                    <a:pt x="13976" y="1754"/>
                  </a:moveTo>
                  <a:cubicBezTo>
                    <a:pt x="14465" y="1754"/>
                    <a:pt x="14856" y="2193"/>
                    <a:pt x="14856" y="2741"/>
                  </a:cubicBezTo>
                  <a:cubicBezTo>
                    <a:pt x="14856" y="3289"/>
                    <a:pt x="14465" y="3728"/>
                    <a:pt x="13976" y="3728"/>
                  </a:cubicBezTo>
                  <a:cubicBezTo>
                    <a:pt x="13390" y="3728"/>
                    <a:pt x="12999" y="3289"/>
                    <a:pt x="12999" y="2741"/>
                  </a:cubicBezTo>
                  <a:cubicBezTo>
                    <a:pt x="12999" y="2193"/>
                    <a:pt x="13390" y="1754"/>
                    <a:pt x="13976" y="1754"/>
                  </a:cubicBezTo>
                  <a:close/>
                  <a:moveTo>
                    <a:pt x="20232" y="20065"/>
                  </a:moveTo>
                  <a:cubicBezTo>
                    <a:pt x="1368" y="20065"/>
                    <a:pt x="1368" y="20065"/>
                    <a:pt x="1368" y="20065"/>
                  </a:cubicBezTo>
                  <a:cubicBezTo>
                    <a:pt x="1368" y="5482"/>
                    <a:pt x="1368" y="5482"/>
                    <a:pt x="1368" y="5482"/>
                  </a:cubicBezTo>
                  <a:cubicBezTo>
                    <a:pt x="20232" y="5482"/>
                    <a:pt x="20232" y="5482"/>
                    <a:pt x="20232" y="5482"/>
                  </a:cubicBezTo>
                  <a:lnTo>
                    <a:pt x="20232" y="20065"/>
                  </a:lnTo>
                  <a:close/>
                  <a:moveTo>
                    <a:pt x="19352" y="3728"/>
                  </a:moveTo>
                  <a:cubicBezTo>
                    <a:pt x="18766" y="3728"/>
                    <a:pt x="18375" y="3289"/>
                    <a:pt x="18375" y="2741"/>
                  </a:cubicBezTo>
                  <a:cubicBezTo>
                    <a:pt x="18375" y="2193"/>
                    <a:pt x="18766" y="1754"/>
                    <a:pt x="19352" y="1754"/>
                  </a:cubicBezTo>
                  <a:cubicBezTo>
                    <a:pt x="19841" y="1754"/>
                    <a:pt x="20232" y="2193"/>
                    <a:pt x="20232" y="2741"/>
                  </a:cubicBezTo>
                  <a:cubicBezTo>
                    <a:pt x="20232" y="3289"/>
                    <a:pt x="19841" y="3728"/>
                    <a:pt x="19352" y="3728"/>
                  </a:cubicBezTo>
                  <a:close/>
                </a:path>
              </a:pathLst>
            </a:custGeom>
            <a:grpFill/>
            <a:ln w="12700" cap="flat">
              <a:noFill/>
              <a:miter lim="400000"/>
            </a:ln>
            <a:effectLst/>
          </p:spPr>
          <p:txBody>
            <a:bodyPr wrap="square" lIns="91439" tIns="91439" rIns="91439" bIns="91439" numCol="1" anchor="t">
              <a:noAutofit/>
            </a:bodyPr>
            <a:lstStyle/>
            <a:p>
              <a:endParaRPr>
                <a:latin typeface="Arial" panose="020B0604020202020204" pitchFamily="34" charset="0"/>
              </a:endParaRPr>
            </a:p>
          </p:txBody>
        </p:sp>
        <p:sp>
          <p:nvSpPr>
            <p:cNvPr id="32" name="Rectangle 328"/>
            <p:cNvSpPr/>
            <p:nvPr/>
          </p:nvSpPr>
          <p:spPr>
            <a:xfrm>
              <a:off x="13193353" y="9216190"/>
              <a:ext cx="630315" cy="119164"/>
            </a:xfrm>
            <a:prstGeom prst="rect">
              <a:avLst/>
            </a:prstGeom>
            <a:grpFill/>
            <a:ln w="12700" cap="flat">
              <a:noFill/>
              <a:miter lim="400000"/>
            </a:ln>
            <a:effectLst/>
          </p:spPr>
          <p:txBody>
            <a:bodyPr wrap="square" lIns="91439" tIns="91439" rIns="91439" bIns="91439" numCol="1" anchor="t">
              <a:noAutofit/>
            </a:bodyPr>
            <a:lstStyle/>
            <a:p>
              <a:endParaRPr>
                <a:latin typeface="Arial" panose="020B0604020202020204" pitchFamily="34" charset="0"/>
              </a:endParaRPr>
            </a:p>
          </p:txBody>
        </p:sp>
        <p:sp>
          <p:nvSpPr>
            <p:cNvPr id="33" name="Rectangle 329"/>
            <p:cNvSpPr/>
            <p:nvPr/>
          </p:nvSpPr>
          <p:spPr>
            <a:xfrm>
              <a:off x="13193353" y="9385527"/>
              <a:ext cx="200696" cy="210106"/>
            </a:xfrm>
            <a:prstGeom prst="rect">
              <a:avLst/>
            </a:prstGeom>
            <a:grpFill/>
            <a:ln w="12700" cap="flat">
              <a:noFill/>
              <a:miter lim="400000"/>
            </a:ln>
            <a:effectLst/>
          </p:spPr>
          <p:txBody>
            <a:bodyPr wrap="square" lIns="91439" tIns="91439" rIns="91439" bIns="91439" numCol="1" anchor="t">
              <a:noAutofit/>
            </a:bodyPr>
            <a:lstStyle/>
            <a:p>
              <a:endParaRPr>
                <a:latin typeface="Arial" panose="020B0604020202020204" pitchFamily="34" charset="0"/>
              </a:endParaRPr>
            </a:p>
          </p:txBody>
        </p:sp>
        <p:sp>
          <p:nvSpPr>
            <p:cNvPr id="34" name="Rectangle 330"/>
            <p:cNvSpPr/>
            <p:nvPr/>
          </p:nvSpPr>
          <p:spPr>
            <a:xfrm>
              <a:off x="13428546" y="9388662"/>
              <a:ext cx="213240" cy="28225"/>
            </a:xfrm>
            <a:prstGeom prst="rect">
              <a:avLst/>
            </a:prstGeom>
            <a:grpFill/>
            <a:ln w="12700" cap="flat">
              <a:noFill/>
              <a:miter lim="400000"/>
            </a:ln>
            <a:effectLst/>
          </p:spPr>
          <p:txBody>
            <a:bodyPr wrap="square" lIns="91439" tIns="91439" rIns="91439" bIns="91439" numCol="1" anchor="t">
              <a:noAutofit/>
            </a:bodyPr>
            <a:lstStyle/>
            <a:p>
              <a:endParaRPr>
                <a:latin typeface="Arial" panose="020B0604020202020204" pitchFamily="34" charset="0"/>
              </a:endParaRPr>
            </a:p>
          </p:txBody>
        </p:sp>
        <p:sp>
          <p:nvSpPr>
            <p:cNvPr id="35" name="Rectangle 331"/>
            <p:cNvSpPr/>
            <p:nvPr/>
          </p:nvSpPr>
          <p:spPr>
            <a:xfrm>
              <a:off x="13428546" y="9473330"/>
              <a:ext cx="213240" cy="28226"/>
            </a:xfrm>
            <a:prstGeom prst="rect">
              <a:avLst/>
            </a:prstGeom>
            <a:grpFill/>
            <a:ln w="12700" cap="flat">
              <a:noFill/>
              <a:miter lim="400000"/>
            </a:ln>
            <a:effectLst/>
          </p:spPr>
          <p:txBody>
            <a:bodyPr wrap="square" lIns="91439" tIns="91439" rIns="91439" bIns="91439" numCol="1" anchor="t">
              <a:noAutofit/>
            </a:bodyPr>
            <a:lstStyle/>
            <a:p>
              <a:endParaRPr>
                <a:latin typeface="Arial" panose="020B0604020202020204" pitchFamily="34" charset="0"/>
              </a:endParaRPr>
            </a:p>
          </p:txBody>
        </p:sp>
        <p:sp>
          <p:nvSpPr>
            <p:cNvPr id="36" name="Rectangle 332"/>
            <p:cNvSpPr/>
            <p:nvPr/>
          </p:nvSpPr>
          <p:spPr>
            <a:xfrm>
              <a:off x="13428546" y="9558001"/>
              <a:ext cx="213240" cy="28225"/>
            </a:xfrm>
            <a:prstGeom prst="rect">
              <a:avLst/>
            </a:prstGeom>
            <a:grpFill/>
            <a:ln w="12700" cap="flat">
              <a:noFill/>
              <a:miter lim="400000"/>
            </a:ln>
            <a:effectLst/>
          </p:spPr>
          <p:txBody>
            <a:bodyPr wrap="square" lIns="91439" tIns="91439" rIns="91439" bIns="91439" numCol="1" anchor="t">
              <a:noAutofit/>
            </a:bodyPr>
            <a:lstStyle/>
            <a:p>
              <a:endParaRPr>
                <a:latin typeface="Arial" panose="020B0604020202020204" pitchFamily="34" charset="0"/>
              </a:endParaRPr>
            </a:p>
          </p:txBody>
        </p:sp>
        <p:sp>
          <p:nvSpPr>
            <p:cNvPr id="37" name="Freeform 333"/>
            <p:cNvSpPr/>
            <p:nvPr/>
          </p:nvSpPr>
          <p:spPr>
            <a:xfrm>
              <a:off x="13735864" y="9517233"/>
              <a:ext cx="81534" cy="81534"/>
            </a:xfrm>
            <a:custGeom>
              <a:avLst/>
              <a:gdLst/>
              <a:ahLst/>
              <a:cxnLst>
                <a:cxn ang="0">
                  <a:pos x="wd2" y="hd2"/>
                </a:cxn>
                <a:cxn ang="5400000">
                  <a:pos x="wd2" y="hd2"/>
                </a:cxn>
                <a:cxn ang="10800000">
                  <a:pos x="wd2" y="hd2"/>
                </a:cxn>
                <a:cxn ang="16200000">
                  <a:pos x="wd2" y="hd2"/>
                </a:cxn>
              </a:cxnLst>
              <a:rect l="0" t="0" r="r" b="b"/>
              <a:pathLst>
                <a:path w="21600" h="21600" extrusionOk="0">
                  <a:moveTo>
                    <a:pt x="6646" y="0"/>
                  </a:moveTo>
                  <a:lnTo>
                    <a:pt x="6646" y="1662"/>
                  </a:lnTo>
                  <a:lnTo>
                    <a:pt x="0" y="21600"/>
                  </a:lnTo>
                  <a:lnTo>
                    <a:pt x="19938" y="14954"/>
                  </a:lnTo>
                  <a:lnTo>
                    <a:pt x="21600" y="14954"/>
                  </a:lnTo>
                  <a:lnTo>
                    <a:pt x="6646" y="0"/>
                  </a:lnTo>
                  <a:close/>
                </a:path>
              </a:pathLst>
            </a:custGeom>
            <a:grpFill/>
            <a:ln w="12700" cap="flat">
              <a:noFill/>
              <a:miter lim="400000"/>
            </a:ln>
            <a:effectLst/>
          </p:spPr>
          <p:txBody>
            <a:bodyPr wrap="square" lIns="91439" tIns="91439" rIns="91439" bIns="91439" numCol="1" anchor="t">
              <a:noAutofit/>
            </a:bodyPr>
            <a:lstStyle/>
            <a:p>
              <a:endParaRPr>
                <a:latin typeface="Arial" panose="020B0604020202020204" pitchFamily="34" charset="0"/>
              </a:endParaRPr>
            </a:p>
          </p:txBody>
        </p:sp>
        <p:sp>
          <p:nvSpPr>
            <p:cNvPr id="38" name="Freeform 334"/>
            <p:cNvSpPr/>
            <p:nvPr/>
          </p:nvSpPr>
          <p:spPr>
            <a:xfrm>
              <a:off x="14061996" y="9120944"/>
              <a:ext cx="151691" cy="151691"/>
            </a:xfrm>
            <a:custGeom>
              <a:avLst/>
              <a:gdLst/>
              <a:ahLst/>
              <a:cxnLst>
                <a:cxn ang="0">
                  <a:pos x="wd2" y="hd2"/>
                </a:cxn>
                <a:cxn ang="5400000">
                  <a:pos x="wd2" y="hd2"/>
                </a:cxn>
                <a:cxn ang="10800000">
                  <a:pos x="wd2" y="hd2"/>
                </a:cxn>
                <a:cxn ang="16200000">
                  <a:pos x="wd2" y="hd2"/>
                </a:cxn>
              </a:cxnLst>
              <a:rect l="0" t="0" r="r" b="b"/>
              <a:pathLst>
                <a:path w="21323" h="21323" extrusionOk="0">
                  <a:moveTo>
                    <a:pt x="16062" y="21323"/>
                  </a:moveTo>
                  <a:cubicBezTo>
                    <a:pt x="20492" y="16892"/>
                    <a:pt x="20492" y="16892"/>
                    <a:pt x="20492" y="16892"/>
                  </a:cubicBezTo>
                  <a:cubicBezTo>
                    <a:pt x="21600" y="15785"/>
                    <a:pt x="21600" y="13569"/>
                    <a:pt x="20492" y="11908"/>
                  </a:cubicBezTo>
                  <a:cubicBezTo>
                    <a:pt x="9415" y="831"/>
                    <a:pt x="9415" y="831"/>
                    <a:pt x="9415" y="831"/>
                  </a:cubicBezTo>
                  <a:cubicBezTo>
                    <a:pt x="7754" y="-277"/>
                    <a:pt x="5538" y="-277"/>
                    <a:pt x="3877" y="831"/>
                  </a:cubicBezTo>
                  <a:cubicBezTo>
                    <a:pt x="0" y="5261"/>
                    <a:pt x="0" y="5261"/>
                    <a:pt x="0" y="5261"/>
                  </a:cubicBezTo>
                  <a:lnTo>
                    <a:pt x="16062" y="21323"/>
                  </a:lnTo>
                  <a:close/>
                </a:path>
              </a:pathLst>
            </a:custGeom>
            <a:grpFill/>
            <a:ln w="12700" cap="flat">
              <a:noFill/>
              <a:miter lim="400000"/>
            </a:ln>
            <a:effectLst/>
          </p:spPr>
          <p:txBody>
            <a:bodyPr wrap="square" lIns="91439" tIns="91439" rIns="91439" bIns="91439" numCol="1" anchor="t">
              <a:noAutofit/>
            </a:bodyPr>
            <a:lstStyle/>
            <a:p>
              <a:endParaRPr>
                <a:latin typeface="Arial" panose="020B0604020202020204" pitchFamily="34" charset="0"/>
              </a:endParaRPr>
            </a:p>
          </p:txBody>
        </p:sp>
        <p:sp>
          <p:nvSpPr>
            <p:cNvPr id="39" name="Freeform 335"/>
            <p:cNvSpPr/>
            <p:nvPr/>
          </p:nvSpPr>
          <p:spPr>
            <a:xfrm>
              <a:off x="13801540" y="9169149"/>
              <a:ext cx="363942" cy="363943"/>
            </a:xfrm>
            <a:custGeom>
              <a:avLst/>
              <a:gdLst/>
              <a:ahLst/>
              <a:cxnLst>
                <a:cxn ang="0">
                  <a:pos x="wd2" y="hd2"/>
                </a:cxn>
                <a:cxn ang="5400000">
                  <a:pos x="wd2" y="hd2"/>
                </a:cxn>
                <a:cxn ang="10800000">
                  <a:pos x="wd2" y="hd2"/>
                </a:cxn>
                <a:cxn ang="16200000">
                  <a:pos x="wd2" y="hd2"/>
                </a:cxn>
              </a:cxnLst>
              <a:rect l="0" t="0" r="r" b="b"/>
              <a:pathLst>
                <a:path w="21426" h="21426" extrusionOk="0">
                  <a:moveTo>
                    <a:pt x="14691" y="0"/>
                  </a:moveTo>
                  <a:cubicBezTo>
                    <a:pt x="14458" y="0"/>
                    <a:pt x="14458" y="0"/>
                    <a:pt x="14458" y="232"/>
                  </a:cubicBezTo>
                  <a:cubicBezTo>
                    <a:pt x="523" y="14168"/>
                    <a:pt x="523" y="14168"/>
                    <a:pt x="523" y="14168"/>
                  </a:cubicBezTo>
                  <a:cubicBezTo>
                    <a:pt x="-174" y="14865"/>
                    <a:pt x="-174" y="15794"/>
                    <a:pt x="523" y="16490"/>
                  </a:cubicBezTo>
                  <a:cubicBezTo>
                    <a:pt x="523" y="16490"/>
                    <a:pt x="523" y="16490"/>
                    <a:pt x="523" y="16490"/>
                  </a:cubicBezTo>
                  <a:cubicBezTo>
                    <a:pt x="987" y="16955"/>
                    <a:pt x="1684" y="17187"/>
                    <a:pt x="2149" y="16955"/>
                  </a:cubicBezTo>
                  <a:cubicBezTo>
                    <a:pt x="2149" y="17419"/>
                    <a:pt x="2149" y="18116"/>
                    <a:pt x="2613" y="18581"/>
                  </a:cubicBezTo>
                  <a:cubicBezTo>
                    <a:pt x="2845" y="18813"/>
                    <a:pt x="2845" y="18813"/>
                    <a:pt x="2845" y="18813"/>
                  </a:cubicBezTo>
                  <a:cubicBezTo>
                    <a:pt x="3310" y="19277"/>
                    <a:pt x="3774" y="19277"/>
                    <a:pt x="4471" y="19045"/>
                  </a:cubicBezTo>
                  <a:cubicBezTo>
                    <a:pt x="4239" y="19742"/>
                    <a:pt x="4239" y="20439"/>
                    <a:pt x="4703" y="20671"/>
                  </a:cubicBezTo>
                  <a:cubicBezTo>
                    <a:pt x="4936" y="20903"/>
                    <a:pt x="4936" y="20903"/>
                    <a:pt x="4936" y="20903"/>
                  </a:cubicBezTo>
                  <a:cubicBezTo>
                    <a:pt x="5632" y="21600"/>
                    <a:pt x="6561" y="21600"/>
                    <a:pt x="7258" y="20903"/>
                  </a:cubicBezTo>
                  <a:cubicBezTo>
                    <a:pt x="21194" y="6968"/>
                    <a:pt x="21194" y="6968"/>
                    <a:pt x="21194" y="6968"/>
                  </a:cubicBezTo>
                  <a:cubicBezTo>
                    <a:pt x="21194" y="6968"/>
                    <a:pt x="21194" y="6735"/>
                    <a:pt x="21426" y="6735"/>
                  </a:cubicBezTo>
                  <a:lnTo>
                    <a:pt x="14691" y="0"/>
                  </a:lnTo>
                  <a:close/>
                </a:path>
              </a:pathLst>
            </a:custGeom>
            <a:grpFill/>
            <a:ln w="12700" cap="flat">
              <a:noFill/>
              <a:miter lim="400000"/>
            </a:ln>
            <a:effectLst/>
          </p:spPr>
          <p:txBody>
            <a:bodyPr wrap="square" lIns="91439" tIns="91439" rIns="91439" bIns="91439" numCol="1" anchor="t">
              <a:noAutofit/>
            </a:bodyPr>
            <a:lstStyle/>
            <a:p>
              <a:endParaRPr>
                <a:latin typeface="Arial" panose="020B0604020202020204" pitchFamily="34" charset="0"/>
              </a:endParaRPr>
            </a:p>
          </p:txBody>
        </p:sp>
      </p:grpSp>
      <p:grpSp>
        <p:nvGrpSpPr>
          <p:cNvPr id="40" name="组合 39"/>
          <p:cNvGrpSpPr/>
          <p:nvPr/>
        </p:nvGrpSpPr>
        <p:grpSpPr>
          <a:xfrm>
            <a:off x="5863085" y="2785326"/>
            <a:ext cx="302183" cy="267525"/>
            <a:chOff x="15288128" y="8952774"/>
            <a:chExt cx="874914" cy="774567"/>
          </a:xfrm>
          <a:solidFill>
            <a:schemeClr val="bg1"/>
          </a:solidFill>
        </p:grpSpPr>
        <p:sp>
          <p:nvSpPr>
            <p:cNvPr id="41" name="Freeform 336"/>
            <p:cNvSpPr/>
            <p:nvPr/>
          </p:nvSpPr>
          <p:spPr>
            <a:xfrm>
              <a:off x="15288128" y="8952774"/>
              <a:ext cx="874914" cy="774567"/>
            </a:xfrm>
            <a:custGeom>
              <a:avLst/>
              <a:gdLst/>
              <a:ahLst/>
              <a:cxnLst>
                <a:cxn ang="0">
                  <a:pos x="wd2" y="hd2"/>
                </a:cxn>
                <a:cxn ang="5400000">
                  <a:pos x="wd2" y="hd2"/>
                </a:cxn>
                <a:cxn ang="10800000">
                  <a:pos x="wd2" y="hd2"/>
                </a:cxn>
                <a:cxn ang="16200000">
                  <a:pos x="wd2" y="hd2"/>
                </a:cxn>
              </a:cxnLst>
              <a:rect l="0" t="0" r="r" b="b"/>
              <a:pathLst>
                <a:path w="21600" h="21600" extrusionOk="0">
                  <a:moveTo>
                    <a:pt x="20919" y="0"/>
                  </a:moveTo>
                  <a:cubicBezTo>
                    <a:pt x="681" y="0"/>
                    <a:pt x="681" y="0"/>
                    <a:pt x="681" y="0"/>
                  </a:cubicBezTo>
                  <a:cubicBezTo>
                    <a:pt x="389" y="0"/>
                    <a:pt x="0" y="439"/>
                    <a:pt x="0" y="877"/>
                  </a:cubicBezTo>
                  <a:cubicBezTo>
                    <a:pt x="0" y="20832"/>
                    <a:pt x="0" y="20832"/>
                    <a:pt x="0" y="20832"/>
                  </a:cubicBezTo>
                  <a:cubicBezTo>
                    <a:pt x="0" y="21271"/>
                    <a:pt x="389" y="21600"/>
                    <a:pt x="681" y="21600"/>
                  </a:cubicBezTo>
                  <a:cubicBezTo>
                    <a:pt x="20919" y="21600"/>
                    <a:pt x="20919" y="21600"/>
                    <a:pt x="20919" y="21600"/>
                  </a:cubicBezTo>
                  <a:cubicBezTo>
                    <a:pt x="21308" y="21600"/>
                    <a:pt x="21600" y="21271"/>
                    <a:pt x="21600" y="20832"/>
                  </a:cubicBezTo>
                  <a:cubicBezTo>
                    <a:pt x="21600" y="877"/>
                    <a:pt x="21600" y="877"/>
                    <a:pt x="21600" y="877"/>
                  </a:cubicBezTo>
                  <a:cubicBezTo>
                    <a:pt x="21600" y="439"/>
                    <a:pt x="21308" y="0"/>
                    <a:pt x="20919" y="0"/>
                  </a:cubicBezTo>
                  <a:close/>
                  <a:moveTo>
                    <a:pt x="16638" y="1754"/>
                  </a:moveTo>
                  <a:cubicBezTo>
                    <a:pt x="17124" y="1754"/>
                    <a:pt x="17514" y="2193"/>
                    <a:pt x="17514" y="2741"/>
                  </a:cubicBezTo>
                  <a:cubicBezTo>
                    <a:pt x="17514" y="3289"/>
                    <a:pt x="17124" y="3728"/>
                    <a:pt x="16638" y="3728"/>
                  </a:cubicBezTo>
                  <a:cubicBezTo>
                    <a:pt x="16151" y="3728"/>
                    <a:pt x="15762" y="3289"/>
                    <a:pt x="15762" y="2741"/>
                  </a:cubicBezTo>
                  <a:cubicBezTo>
                    <a:pt x="15762" y="2193"/>
                    <a:pt x="16151" y="1754"/>
                    <a:pt x="16638" y="1754"/>
                  </a:cubicBezTo>
                  <a:close/>
                  <a:moveTo>
                    <a:pt x="13914" y="1754"/>
                  </a:moveTo>
                  <a:cubicBezTo>
                    <a:pt x="14497" y="1754"/>
                    <a:pt x="14886" y="2193"/>
                    <a:pt x="14886" y="2741"/>
                  </a:cubicBezTo>
                  <a:cubicBezTo>
                    <a:pt x="14886" y="3289"/>
                    <a:pt x="14497" y="3728"/>
                    <a:pt x="13914" y="3728"/>
                  </a:cubicBezTo>
                  <a:cubicBezTo>
                    <a:pt x="13427" y="3728"/>
                    <a:pt x="13038" y="3289"/>
                    <a:pt x="13038" y="2741"/>
                  </a:cubicBezTo>
                  <a:cubicBezTo>
                    <a:pt x="13038" y="2193"/>
                    <a:pt x="13427" y="1754"/>
                    <a:pt x="13914" y="1754"/>
                  </a:cubicBezTo>
                  <a:close/>
                  <a:moveTo>
                    <a:pt x="20238" y="20065"/>
                  </a:moveTo>
                  <a:cubicBezTo>
                    <a:pt x="1362" y="20065"/>
                    <a:pt x="1362" y="20065"/>
                    <a:pt x="1362" y="20065"/>
                  </a:cubicBezTo>
                  <a:cubicBezTo>
                    <a:pt x="1362" y="5482"/>
                    <a:pt x="1362" y="5482"/>
                    <a:pt x="1362" y="5482"/>
                  </a:cubicBezTo>
                  <a:cubicBezTo>
                    <a:pt x="20238" y="5482"/>
                    <a:pt x="20238" y="5482"/>
                    <a:pt x="20238" y="5482"/>
                  </a:cubicBezTo>
                  <a:lnTo>
                    <a:pt x="20238" y="20065"/>
                  </a:lnTo>
                  <a:close/>
                  <a:moveTo>
                    <a:pt x="19362" y="3728"/>
                  </a:moveTo>
                  <a:cubicBezTo>
                    <a:pt x="18778" y="3728"/>
                    <a:pt x="18389" y="3289"/>
                    <a:pt x="18389" y="2741"/>
                  </a:cubicBezTo>
                  <a:cubicBezTo>
                    <a:pt x="18389" y="2193"/>
                    <a:pt x="18778" y="1754"/>
                    <a:pt x="19362" y="1754"/>
                  </a:cubicBezTo>
                  <a:cubicBezTo>
                    <a:pt x="19849" y="1754"/>
                    <a:pt x="20238" y="2193"/>
                    <a:pt x="20238" y="2741"/>
                  </a:cubicBezTo>
                  <a:cubicBezTo>
                    <a:pt x="20238" y="3289"/>
                    <a:pt x="19849" y="3728"/>
                    <a:pt x="19362" y="3728"/>
                  </a:cubicBezTo>
                  <a:close/>
                </a:path>
              </a:pathLst>
            </a:custGeom>
            <a:grpFill/>
            <a:ln w="12700" cap="flat">
              <a:noFill/>
              <a:miter lim="400000"/>
            </a:ln>
            <a:effectLst/>
          </p:spPr>
          <p:txBody>
            <a:bodyPr wrap="square" lIns="91439" tIns="91439" rIns="91439" bIns="91439" numCol="1" anchor="t">
              <a:noAutofit/>
            </a:bodyPr>
            <a:lstStyle/>
            <a:p>
              <a:endParaRPr>
                <a:latin typeface="Arial" panose="020B0604020202020204" pitchFamily="34" charset="0"/>
              </a:endParaRPr>
            </a:p>
          </p:txBody>
        </p:sp>
        <p:sp>
          <p:nvSpPr>
            <p:cNvPr id="42" name="Freeform 337"/>
            <p:cNvSpPr/>
            <p:nvPr/>
          </p:nvSpPr>
          <p:spPr>
            <a:xfrm>
              <a:off x="15843182" y="9187965"/>
              <a:ext cx="84670" cy="72128"/>
            </a:xfrm>
            <a:custGeom>
              <a:avLst/>
              <a:gdLst/>
              <a:ahLst/>
              <a:cxnLst>
                <a:cxn ang="0">
                  <a:pos x="wd2" y="hd2"/>
                </a:cxn>
                <a:cxn ang="5400000">
                  <a:pos x="wd2" y="hd2"/>
                </a:cxn>
                <a:cxn ang="10800000">
                  <a:pos x="wd2" y="hd2"/>
                </a:cxn>
                <a:cxn ang="16200000">
                  <a:pos x="wd2" y="hd2"/>
                </a:cxn>
              </a:cxnLst>
              <a:rect l="0" t="0" r="r" b="b"/>
              <a:pathLst>
                <a:path w="21600" h="21600" extrusionOk="0">
                  <a:moveTo>
                    <a:pt x="21600" y="16800"/>
                  </a:moveTo>
                  <a:cubicBezTo>
                    <a:pt x="21600" y="19200"/>
                    <a:pt x="19543" y="21600"/>
                    <a:pt x="17486" y="21600"/>
                  </a:cubicBezTo>
                  <a:cubicBezTo>
                    <a:pt x="3086" y="21600"/>
                    <a:pt x="3086" y="21600"/>
                    <a:pt x="3086" y="21600"/>
                  </a:cubicBezTo>
                  <a:cubicBezTo>
                    <a:pt x="1029" y="21600"/>
                    <a:pt x="0" y="19200"/>
                    <a:pt x="0" y="16800"/>
                  </a:cubicBezTo>
                  <a:cubicBezTo>
                    <a:pt x="0" y="3600"/>
                    <a:pt x="0" y="3600"/>
                    <a:pt x="0" y="3600"/>
                  </a:cubicBezTo>
                  <a:cubicBezTo>
                    <a:pt x="0" y="2400"/>
                    <a:pt x="1029" y="0"/>
                    <a:pt x="3086" y="0"/>
                  </a:cubicBezTo>
                  <a:cubicBezTo>
                    <a:pt x="17486" y="0"/>
                    <a:pt x="17486" y="0"/>
                    <a:pt x="17486" y="0"/>
                  </a:cubicBezTo>
                  <a:cubicBezTo>
                    <a:pt x="19543" y="0"/>
                    <a:pt x="21600" y="2400"/>
                    <a:pt x="21600" y="3600"/>
                  </a:cubicBezTo>
                  <a:lnTo>
                    <a:pt x="21600" y="16800"/>
                  </a:lnTo>
                  <a:close/>
                </a:path>
              </a:pathLst>
            </a:custGeom>
            <a:grpFill/>
            <a:ln w="12700" cap="flat">
              <a:noFill/>
              <a:miter lim="400000"/>
            </a:ln>
            <a:effectLst/>
          </p:spPr>
          <p:txBody>
            <a:bodyPr wrap="square" lIns="91439" tIns="91439" rIns="91439" bIns="91439" numCol="1" anchor="t">
              <a:noAutofit/>
            </a:bodyPr>
            <a:lstStyle/>
            <a:p>
              <a:endParaRPr>
                <a:latin typeface="Arial" panose="020B0604020202020204" pitchFamily="34" charset="0"/>
              </a:endParaRPr>
            </a:p>
          </p:txBody>
        </p:sp>
        <p:sp>
          <p:nvSpPr>
            <p:cNvPr id="43" name="Freeform 338"/>
            <p:cNvSpPr/>
            <p:nvPr/>
          </p:nvSpPr>
          <p:spPr>
            <a:xfrm>
              <a:off x="15719091" y="9249966"/>
              <a:ext cx="90436" cy="98736"/>
            </a:xfrm>
            <a:custGeom>
              <a:avLst/>
              <a:gdLst/>
              <a:ahLst/>
              <a:cxnLst>
                <a:cxn ang="0">
                  <a:pos x="wd2" y="hd2"/>
                </a:cxn>
                <a:cxn ang="5400000">
                  <a:pos x="wd2" y="hd2"/>
                </a:cxn>
                <a:cxn ang="10800000">
                  <a:pos x="wd2" y="hd2"/>
                </a:cxn>
                <a:cxn ang="16200000">
                  <a:pos x="wd2" y="hd2"/>
                </a:cxn>
              </a:cxnLst>
              <a:rect l="0" t="0" r="r" b="b"/>
              <a:pathLst>
                <a:path w="20764" h="20608" extrusionOk="0">
                  <a:moveTo>
                    <a:pt x="19491" y="5310"/>
                  </a:moveTo>
                  <a:cubicBezTo>
                    <a:pt x="20391" y="6141"/>
                    <a:pt x="21291" y="7803"/>
                    <a:pt x="20391" y="8633"/>
                  </a:cubicBezTo>
                  <a:cubicBezTo>
                    <a:pt x="14091" y="19433"/>
                    <a:pt x="14091" y="19433"/>
                    <a:pt x="14091" y="19433"/>
                  </a:cubicBezTo>
                  <a:cubicBezTo>
                    <a:pt x="13191" y="20264"/>
                    <a:pt x="11391" y="21095"/>
                    <a:pt x="9591" y="20264"/>
                  </a:cubicBezTo>
                  <a:cubicBezTo>
                    <a:pt x="1491" y="15280"/>
                    <a:pt x="1491" y="15280"/>
                    <a:pt x="1491" y="15280"/>
                  </a:cubicBezTo>
                  <a:cubicBezTo>
                    <a:pt x="-309" y="14449"/>
                    <a:pt x="-309" y="12787"/>
                    <a:pt x="591" y="11957"/>
                  </a:cubicBezTo>
                  <a:cubicBezTo>
                    <a:pt x="6891" y="1987"/>
                    <a:pt x="6891" y="1987"/>
                    <a:pt x="6891" y="1987"/>
                  </a:cubicBezTo>
                  <a:cubicBezTo>
                    <a:pt x="7791" y="326"/>
                    <a:pt x="9591" y="-505"/>
                    <a:pt x="10491" y="326"/>
                  </a:cubicBezTo>
                  <a:lnTo>
                    <a:pt x="19491" y="5310"/>
                  </a:lnTo>
                  <a:close/>
                </a:path>
              </a:pathLst>
            </a:custGeom>
            <a:grpFill/>
            <a:ln w="12700" cap="flat">
              <a:noFill/>
              <a:miter lim="400000"/>
            </a:ln>
            <a:effectLst/>
          </p:spPr>
          <p:txBody>
            <a:bodyPr wrap="square" lIns="91439" tIns="91439" rIns="91439" bIns="91439" numCol="1" anchor="t">
              <a:noAutofit/>
            </a:bodyPr>
            <a:lstStyle/>
            <a:p>
              <a:endParaRPr>
                <a:latin typeface="Arial" panose="020B0604020202020204" pitchFamily="34" charset="0"/>
              </a:endParaRPr>
            </a:p>
          </p:txBody>
        </p:sp>
        <p:sp>
          <p:nvSpPr>
            <p:cNvPr id="44" name="Freeform 339"/>
            <p:cNvSpPr/>
            <p:nvPr/>
          </p:nvSpPr>
          <p:spPr>
            <a:xfrm>
              <a:off x="15723176" y="9396268"/>
              <a:ext cx="90436" cy="93602"/>
            </a:xfrm>
            <a:custGeom>
              <a:avLst/>
              <a:gdLst/>
              <a:ahLst/>
              <a:cxnLst>
                <a:cxn ang="0">
                  <a:pos x="wd2" y="hd2"/>
                </a:cxn>
                <a:cxn ang="5400000">
                  <a:pos x="wd2" y="hd2"/>
                </a:cxn>
                <a:cxn ang="10800000">
                  <a:pos x="wd2" y="hd2"/>
                </a:cxn>
                <a:cxn ang="16200000">
                  <a:pos x="wd2" y="hd2"/>
                </a:cxn>
              </a:cxnLst>
              <a:rect l="0" t="0" r="r" b="b"/>
              <a:pathLst>
                <a:path w="20764" h="20797" extrusionOk="0">
                  <a:moveTo>
                    <a:pt x="10273" y="568"/>
                  </a:moveTo>
                  <a:cubicBezTo>
                    <a:pt x="11173" y="-296"/>
                    <a:pt x="12973" y="-296"/>
                    <a:pt x="13873" y="1432"/>
                  </a:cubicBezTo>
                  <a:cubicBezTo>
                    <a:pt x="20173" y="11800"/>
                    <a:pt x="20173" y="11800"/>
                    <a:pt x="20173" y="11800"/>
                  </a:cubicBezTo>
                  <a:cubicBezTo>
                    <a:pt x="21073" y="13528"/>
                    <a:pt x="21073" y="15256"/>
                    <a:pt x="19273" y="16120"/>
                  </a:cubicBezTo>
                  <a:cubicBezTo>
                    <a:pt x="11173" y="20440"/>
                    <a:pt x="11173" y="20440"/>
                    <a:pt x="11173" y="20440"/>
                  </a:cubicBezTo>
                  <a:cubicBezTo>
                    <a:pt x="9373" y="21304"/>
                    <a:pt x="7573" y="20440"/>
                    <a:pt x="6673" y="19576"/>
                  </a:cubicBezTo>
                  <a:cubicBezTo>
                    <a:pt x="373" y="8344"/>
                    <a:pt x="373" y="8344"/>
                    <a:pt x="373" y="8344"/>
                  </a:cubicBezTo>
                  <a:cubicBezTo>
                    <a:pt x="-527" y="7480"/>
                    <a:pt x="373" y="5752"/>
                    <a:pt x="1273" y="4888"/>
                  </a:cubicBezTo>
                  <a:lnTo>
                    <a:pt x="10273" y="568"/>
                  </a:lnTo>
                  <a:close/>
                </a:path>
              </a:pathLst>
            </a:custGeom>
            <a:grpFill/>
            <a:ln w="12700" cap="flat">
              <a:noFill/>
              <a:miter lim="400000"/>
            </a:ln>
            <a:effectLst/>
          </p:spPr>
          <p:txBody>
            <a:bodyPr wrap="square" lIns="91439" tIns="91439" rIns="91439" bIns="91439" numCol="1" anchor="t">
              <a:noAutofit/>
            </a:bodyPr>
            <a:lstStyle/>
            <a:p>
              <a:endParaRPr>
                <a:latin typeface="Arial" panose="020B0604020202020204" pitchFamily="34" charset="0"/>
              </a:endParaRPr>
            </a:p>
          </p:txBody>
        </p:sp>
        <p:sp>
          <p:nvSpPr>
            <p:cNvPr id="45" name="Freeform 340"/>
            <p:cNvSpPr/>
            <p:nvPr/>
          </p:nvSpPr>
          <p:spPr>
            <a:xfrm>
              <a:off x="15855724" y="9473330"/>
              <a:ext cx="78400" cy="68990"/>
            </a:xfrm>
            <a:custGeom>
              <a:avLst/>
              <a:gdLst/>
              <a:ahLst/>
              <a:cxnLst>
                <a:cxn ang="0">
                  <a:pos x="wd2" y="hd2"/>
                </a:cxn>
                <a:cxn ang="5400000">
                  <a:pos x="wd2" y="hd2"/>
                </a:cxn>
                <a:cxn ang="10800000">
                  <a:pos x="wd2" y="hd2"/>
                </a:cxn>
                <a:cxn ang="16200000">
                  <a:pos x="wd2" y="hd2"/>
                </a:cxn>
              </a:cxnLst>
              <a:rect l="0" t="0" r="r" b="b"/>
              <a:pathLst>
                <a:path w="21600" h="21600" extrusionOk="0">
                  <a:moveTo>
                    <a:pt x="0" y="4800"/>
                  </a:moveTo>
                  <a:cubicBezTo>
                    <a:pt x="0" y="2400"/>
                    <a:pt x="1080" y="0"/>
                    <a:pt x="3240" y="0"/>
                  </a:cubicBezTo>
                  <a:cubicBezTo>
                    <a:pt x="18360" y="0"/>
                    <a:pt x="18360" y="0"/>
                    <a:pt x="18360" y="0"/>
                  </a:cubicBezTo>
                  <a:cubicBezTo>
                    <a:pt x="20520" y="0"/>
                    <a:pt x="21600" y="2400"/>
                    <a:pt x="21600" y="4800"/>
                  </a:cubicBezTo>
                  <a:cubicBezTo>
                    <a:pt x="21600" y="18000"/>
                    <a:pt x="21600" y="18000"/>
                    <a:pt x="21600" y="18000"/>
                  </a:cubicBezTo>
                  <a:cubicBezTo>
                    <a:pt x="21600" y="19200"/>
                    <a:pt x="20520" y="21600"/>
                    <a:pt x="18360" y="21600"/>
                  </a:cubicBezTo>
                  <a:cubicBezTo>
                    <a:pt x="3240" y="21600"/>
                    <a:pt x="3240" y="21600"/>
                    <a:pt x="3240" y="21600"/>
                  </a:cubicBezTo>
                  <a:cubicBezTo>
                    <a:pt x="1080" y="21600"/>
                    <a:pt x="0" y="19200"/>
                    <a:pt x="0" y="18000"/>
                  </a:cubicBezTo>
                  <a:lnTo>
                    <a:pt x="0" y="4800"/>
                  </a:lnTo>
                  <a:close/>
                </a:path>
              </a:pathLst>
            </a:custGeom>
            <a:grpFill/>
            <a:ln w="12700" cap="flat">
              <a:noFill/>
              <a:miter lim="400000"/>
            </a:ln>
            <a:effectLst/>
          </p:spPr>
          <p:txBody>
            <a:bodyPr wrap="square" lIns="91439" tIns="91439" rIns="91439" bIns="91439" numCol="1" anchor="t">
              <a:noAutofit/>
            </a:bodyPr>
            <a:lstStyle/>
            <a:p>
              <a:endParaRPr>
                <a:latin typeface="Arial" panose="020B0604020202020204" pitchFamily="34" charset="0"/>
              </a:endParaRPr>
            </a:p>
          </p:txBody>
        </p:sp>
        <p:sp>
          <p:nvSpPr>
            <p:cNvPr id="46" name="Freeform 341"/>
            <p:cNvSpPr/>
            <p:nvPr/>
          </p:nvSpPr>
          <p:spPr>
            <a:xfrm>
              <a:off x="15969962" y="9384809"/>
              <a:ext cx="90437" cy="98648"/>
            </a:xfrm>
            <a:custGeom>
              <a:avLst/>
              <a:gdLst/>
              <a:ahLst/>
              <a:cxnLst>
                <a:cxn ang="0">
                  <a:pos x="wd2" y="hd2"/>
                </a:cxn>
                <a:cxn ang="5400000">
                  <a:pos x="wd2" y="hd2"/>
                </a:cxn>
                <a:cxn ang="10800000">
                  <a:pos x="wd2" y="hd2"/>
                </a:cxn>
                <a:cxn ang="16200000">
                  <a:pos x="wd2" y="hd2"/>
                </a:cxn>
              </a:cxnLst>
              <a:rect l="0" t="0" r="r" b="b"/>
              <a:pathLst>
                <a:path w="20764" h="20590" extrusionOk="0">
                  <a:moveTo>
                    <a:pt x="1491" y="15280"/>
                  </a:moveTo>
                  <a:cubicBezTo>
                    <a:pt x="-309" y="14449"/>
                    <a:pt x="-309" y="12787"/>
                    <a:pt x="591" y="11957"/>
                  </a:cubicBezTo>
                  <a:cubicBezTo>
                    <a:pt x="6891" y="1987"/>
                    <a:pt x="6891" y="1987"/>
                    <a:pt x="6891" y="1987"/>
                  </a:cubicBezTo>
                  <a:cubicBezTo>
                    <a:pt x="6891" y="326"/>
                    <a:pt x="9591" y="-505"/>
                    <a:pt x="10491" y="326"/>
                  </a:cubicBezTo>
                  <a:cubicBezTo>
                    <a:pt x="19491" y="5310"/>
                    <a:pt x="19491" y="5310"/>
                    <a:pt x="19491" y="5310"/>
                  </a:cubicBezTo>
                  <a:cubicBezTo>
                    <a:pt x="20391" y="6141"/>
                    <a:pt x="21291" y="7803"/>
                    <a:pt x="20391" y="8633"/>
                  </a:cubicBezTo>
                  <a:cubicBezTo>
                    <a:pt x="14091" y="18603"/>
                    <a:pt x="14091" y="18603"/>
                    <a:pt x="14091" y="18603"/>
                  </a:cubicBezTo>
                  <a:cubicBezTo>
                    <a:pt x="13191" y="20264"/>
                    <a:pt x="11391" y="21095"/>
                    <a:pt x="9591" y="20264"/>
                  </a:cubicBezTo>
                  <a:lnTo>
                    <a:pt x="1491" y="15280"/>
                  </a:lnTo>
                  <a:close/>
                </a:path>
              </a:pathLst>
            </a:custGeom>
            <a:grpFill/>
            <a:ln w="12700" cap="flat">
              <a:noFill/>
              <a:miter lim="400000"/>
            </a:ln>
            <a:effectLst/>
          </p:spPr>
          <p:txBody>
            <a:bodyPr wrap="square" lIns="91439" tIns="91439" rIns="91439" bIns="91439" numCol="1" anchor="t">
              <a:noAutofit/>
            </a:bodyPr>
            <a:lstStyle/>
            <a:p>
              <a:endParaRPr>
                <a:latin typeface="Arial" panose="020B0604020202020204" pitchFamily="34" charset="0"/>
              </a:endParaRPr>
            </a:p>
          </p:txBody>
        </p:sp>
        <p:sp>
          <p:nvSpPr>
            <p:cNvPr id="47" name="Freeform 342"/>
            <p:cNvSpPr/>
            <p:nvPr/>
          </p:nvSpPr>
          <p:spPr>
            <a:xfrm>
              <a:off x="15964642" y="9243553"/>
              <a:ext cx="90437" cy="94936"/>
            </a:xfrm>
            <a:custGeom>
              <a:avLst/>
              <a:gdLst/>
              <a:ahLst/>
              <a:cxnLst>
                <a:cxn ang="0">
                  <a:pos x="wd2" y="hd2"/>
                </a:cxn>
                <a:cxn ang="5400000">
                  <a:pos x="wd2" y="hd2"/>
                </a:cxn>
                <a:cxn ang="10800000">
                  <a:pos x="wd2" y="hd2"/>
                </a:cxn>
                <a:cxn ang="16200000">
                  <a:pos x="wd2" y="hd2"/>
                </a:cxn>
              </a:cxnLst>
              <a:rect l="0" t="0" r="r" b="b"/>
              <a:pathLst>
                <a:path w="20764" h="21094" extrusionOk="0">
                  <a:moveTo>
                    <a:pt x="11173" y="21094"/>
                  </a:moveTo>
                  <a:cubicBezTo>
                    <a:pt x="9373" y="21094"/>
                    <a:pt x="7573" y="21094"/>
                    <a:pt x="6673" y="19366"/>
                  </a:cubicBezTo>
                  <a:cubicBezTo>
                    <a:pt x="373" y="8998"/>
                    <a:pt x="373" y="8998"/>
                    <a:pt x="373" y="8998"/>
                  </a:cubicBezTo>
                  <a:cubicBezTo>
                    <a:pt x="-527" y="7270"/>
                    <a:pt x="373" y="5542"/>
                    <a:pt x="1273" y="5542"/>
                  </a:cubicBezTo>
                  <a:cubicBezTo>
                    <a:pt x="10273" y="358"/>
                    <a:pt x="10273" y="358"/>
                    <a:pt x="10273" y="358"/>
                  </a:cubicBezTo>
                  <a:cubicBezTo>
                    <a:pt x="11173" y="-506"/>
                    <a:pt x="12973" y="358"/>
                    <a:pt x="13873" y="1222"/>
                  </a:cubicBezTo>
                  <a:cubicBezTo>
                    <a:pt x="20173" y="12454"/>
                    <a:pt x="20173" y="12454"/>
                    <a:pt x="20173" y="12454"/>
                  </a:cubicBezTo>
                  <a:cubicBezTo>
                    <a:pt x="21073" y="13318"/>
                    <a:pt x="21073" y="15046"/>
                    <a:pt x="19273" y="15910"/>
                  </a:cubicBezTo>
                  <a:lnTo>
                    <a:pt x="11173" y="21094"/>
                  </a:lnTo>
                  <a:close/>
                </a:path>
              </a:pathLst>
            </a:custGeom>
            <a:grpFill/>
            <a:ln w="12700" cap="flat">
              <a:noFill/>
              <a:miter lim="400000"/>
            </a:ln>
            <a:effectLst/>
          </p:spPr>
          <p:txBody>
            <a:bodyPr wrap="square" lIns="91439" tIns="91439" rIns="91439" bIns="91439" numCol="1" anchor="t">
              <a:noAutofit/>
            </a:bodyPr>
            <a:lstStyle/>
            <a:p>
              <a:endParaRPr>
                <a:latin typeface="Arial" panose="020B0604020202020204" pitchFamily="34" charset="0"/>
              </a:endParaRPr>
            </a:p>
          </p:txBody>
        </p:sp>
        <p:sp>
          <p:nvSpPr>
            <p:cNvPr id="48" name="Freeform 343"/>
            <p:cNvSpPr/>
            <p:nvPr/>
          </p:nvSpPr>
          <p:spPr>
            <a:xfrm>
              <a:off x="15761649" y="9241275"/>
              <a:ext cx="254008" cy="250872"/>
            </a:xfrm>
            <a:custGeom>
              <a:avLst/>
              <a:gdLst/>
              <a:ahLst/>
              <a:cxnLst>
                <a:cxn ang="0">
                  <a:pos x="wd2" y="hd2"/>
                </a:cxn>
                <a:cxn ang="5400000">
                  <a:pos x="wd2" y="hd2"/>
                </a:cxn>
                <a:cxn ang="10800000">
                  <a:pos x="wd2" y="hd2"/>
                </a:cxn>
                <a:cxn ang="16200000">
                  <a:pos x="wd2" y="hd2"/>
                </a:cxn>
              </a:cxnLst>
              <a:rect l="0" t="0" r="r" b="b"/>
              <a:pathLst>
                <a:path w="21600" h="21600" extrusionOk="0">
                  <a:moveTo>
                    <a:pt x="10966" y="0"/>
                  </a:moveTo>
                  <a:cubicBezTo>
                    <a:pt x="4985" y="0"/>
                    <a:pt x="0" y="4725"/>
                    <a:pt x="0" y="10800"/>
                  </a:cubicBezTo>
                  <a:cubicBezTo>
                    <a:pt x="0" y="16875"/>
                    <a:pt x="4985" y="21600"/>
                    <a:pt x="10966" y="21600"/>
                  </a:cubicBezTo>
                  <a:cubicBezTo>
                    <a:pt x="16948" y="21600"/>
                    <a:pt x="21600" y="16875"/>
                    <a:pt x="21600" y="10800"/>
                  </a:cubicBezTo>
                  <a:cubicBezTo>
                    <a:pt x="21600" y="4725"/>
                    <a:pt x="16948" y="0"/>
                    <a:pt x="10966" y="0"/>
                  </a:cubicBezTo>
                  <a:close/>
                  <a:moveTo>
                    <a:pt x="10966" y="16200"/>
                  </a:moveTo>
                  <a:cubicBezTo>
                    <a:pt x="7975" y="16200"/>
                    <a:pt x="5649" y="13837"/>
                    <a:pt x="5649" y="10800"/>
                  </a:cubicBezTo>
                  <a:cubicBezTo>
                    <a:pt x="5649" y="8100"/>
                    <a:pt x="7975" y="5738"/>
                    <a:pt x="10966" y="5738"/>
                  </a:cubicBezTo>
                  <a:cubicBezTo>
                    <a:pt x="13625" y="5738"/>
                    <a:pt x="15951" y="8100"/>
                    <a:pt x="15951" y="10800"/>
                  </a:cubicBezTo>
                  <a:cubicBezTo>
                    <a:pt x="15951" y="13837"/>
                    <a:pt x="13625" y="16200"/>
                    <a:pt x="10966" y="16200"/>
                  </a:cubicBezTo>
                  <a:close/>
                </a:path>
              </a:pathLst>
            </a:custGeom>
            <a:grpFill/>
            <a:ln w="12700" cap="flat">
              <a:noFill/>
              <a:miter lim="400000"/>
            </a:ln>
            <a:effectLst/>
          </p:spPr>
          <p:txBody>
            <a:bodyPr wrap="square" lIns="91439" tIns="91439" rIns="91439" bIns="91439" numCol="1" anchor="t">
              <a:noAutofit/>
            </a:bodyPr>
            <a:lstStyle/>
            <a:p>
              <a:endParaRPr>
                <a:latin typeface="Arial" panose="020B0604020202020204" pitchFamily="34" charset="0"/>
              </a:endParaRPr>
            </a:p>
          </p:txBody>
        </p:sp>
        <p:sp>
          <p:nvSpPr>
            <p:cNvPr id="49" name="Freeform 344"/>
            <p:cNvSpPr/>
            <p:nvPr/>
          </p:nvSpPr>
          <p:spPr>
            <a:xfrm>
              <a:off x="15394748" y="9203645"/>
              <a:ext cx="314902" cy="401394"/>
            </a:xfrm>
            <a:custGeom>
              <a:avLst/>
              <a:gdLst/>
              <a:ahLst/>
              <a:cxnLst>
                <a:cxn ang="0">
                  <a:pos x="wd2" y="hd2"/>
                </a:cxn>
                <a:cxn ang="5400000">
                  <a:pos x="wd2" y="hd2"/>
                </a:cxn>
                <a:cxn ang="10800000">
                  <a:pos x="wd2" y="hd2"/>
                </a:cxn>
                <a:cxn ang="16200000">
                  <a:pos x="wd2" y="hd2"/>
                </a:cxn>
              </a:cxnLst>
              <a:rect l="0" t="0" r="r" b="b"/>
              <a:pathLst>
                <a:path w="21265" h="21600" extrusionOk="0">
                  <a:moveTo>
                    <a:pt x="9333" y="21388"/>
                  </a:moveTo>
                  <a:cubicBezTo>
                    <a:pt x="9333" y="21388"/>
                    <a:pt x="9333" y="21388"/>
                    <a:pt x="9600" y="21388"/>
                  </a:cubicBezTo>
                  <a:cubicBezTo>
                    <a:pt x="9600" y="21600"/>
                    <a:pt x="9600" y="21600"/>
                    <a:pt x="9600" y="21600"/>
                  </a:cubicBezTo>
                  <a:cubicBezTo>
                    <a:pt x="9867" y="21600"/>
                    <a:pt x="9867" y="21600"/>
                    <a:pt x="9867" y="21600"/>
                  </a:cubicBezTo>
                  <a:cubicBezTo>
                    <a:pt x="10133" y="21600"/>
                    <a:pt x="10133" y="21600"/>
                    <a:pt x="10133" y="21600"/>
                  </a:cubicBezTo>
                  <a:cubicBezTo>
                    <a:pt x="10400" y="21600"/>
                    <a:pt x="10400" y="21600"/>
                    <a:pt x="10667" y="21600"/>
                  </a:cubicBezTo>
                  <a:cubicBezTo>
                    <a:pt x="10667" y="21600"/>
                    <a:pt x="10667" y="21600"/>
                    <a:pt x="10667" y="21600"/>
                  </a:cubicBezTo>
                  <a:cubicBezTo>
                    <a:pt x="10667" y="21600"/>
                    <a:pt x="10667" y="21600"/>
                    <a:pt x="10667" y="21600"/>
                  </a:cubicBezTo>
                  <a:cubicBezTo>
                    <a:pt x="10667" y="21600"/>
                    <a:pt x="10933" y="21600"/>
                    <a:pt x="11200" y="21600"/>
                  </a:cubicBezTo>
                  <a:cubicBezTo>
                    <a:pt x="11200" y="21600"/>
                    <a:pt x="11200" y="21600"/>
                    <a:pt x="11200" y="21600"/>
                  </a:cubicBezTo>
                  <a:cubicBezTo>
                    <a:pt x="11200" y="21600"/>
                    <a:pt x="11467" y="21600"/>
                    <a:pt x="11467" y="21600"/>
                  </a:cubicBezTo>
                  <a:cubicBezTo>
                    <a:pt x="11467" y="21600"/>
                    <a:pt x="11733" y="21600"/>
                    <a:pt x="11733" y="21388"/>
                  </a:cubicBezTo>
                  <a:cubicBezTo>
                    <a:pt x="11733" y="21388"/>
                    <a:pt x="12000" y="21388"/>
                    <a:pt x="12000" y="21388"/>
                  </a:cubicBezTo>
                  <a:cubicBezTo>
                    <a:pt x="12000" y="21388"/>
                    <a:pt x="12000" y="21388"/>
                    <a:pt x="12000" y="21388"/>
                  </a:cubicBezTo>
                  <a:cubicBezTo>
                    <a:pt x="12000" y="21388"/>
                    <a:pt x="12000" y="21388"/>
                    <a:pt x="12267" y="21176"/>
                  </a:cubicBezTo>
                  <a:cubicBezTo>
                    <a:pt x="20267" y="16518"/>
                    <a:pt x="20267" y="16518"/>
                    <a:pt x="20267" y="16518"/>
                  </a:cubicBezTo>
                  <a:cubicBezTo>
                    <a:pt x="21333" y="15882"/>
                    <a:pt x="21600" y="14612"/>
                    <a:pt x="20800" y="13765"/>
                  </a:cubicBezTo>
                  <a:cubicBezTo>
                    <a:pt x="20000" y="12706"/>
                    <a:pt x="18400" y="12494"/>
                    <a:pt x="17067" y="13129"/>
                  </a:cubicBezTo>
                  <a:cubicBezTo>
                    <a:pt x="13333" y="15459"/>
                    <a:pt x="13333" y="15459"/>
                    <a:pt x="13333" y="15459"/>
                  </a:cubicBezTo>
                  <a:cubicBezTo>
                    <a:pt x="13333" y="2118"/>
                    <a:pt x="13333" y="2118"/>
                    <a:pt x="13333" y="2118"/>
                  </a:cubicBezTo>
                  <a:cubicBezTo>
                    <a:pt x="13333" y="847"/>
                    <a:pt x="12000" y="0"/>
                    <a:pt x="10667" y="0"/>
                  </a:cubicBezTo>
                  <a:cubicBezTo>
                    <a:pt x="9067" y="0"/>
                    <a:pt x="8000" y="847"/>
                    <a:pt x="8000" y="2118"/>
                  </a:cubicBezTo>
                  <a:cubicBezTo>
                    <a:pt x="8000" y="15459"/>
                    <a:pt x="8000" y="15459"/>
                    <a:pt x="8000" y="15459"/>
                  </a:cubicBezTo>
                  <a:cubicBezTo>
                    <a:pt x="4000" y="13129"/>
                    <a:pt x="4000" y="13129"/>
                    <a:pt x="4000" y="13129"/>
                  </a:cubicBezTo>
                  <a:cubicBezTo>
                    <a:pt x="2933" y="12494"/>
                    <a:pt x="1333" y="12706"/>
                    <a:pt x="267" y="13765"/>
                  </a:cubicBezTo>
                  <a:cubicBezTo>
                    <a:pt x="0" y="13976"/>
                    <a:pt x="0" y="14400"/>
                    <a:pt x="0" y="14824"/>
                  </a:cubicBezTo>
                  <a:cubicBezTo>
                    <a:pt x="0" y="15671"/>
                    <a:pt x="267" y="16306"/>
                    <a:pt x="1067" y="16518"/>
                  </a:cubicBezTo>
                  <a:cubicBezTo>
                    <a:pt x="9067" y="21176"/>
                    <a:pt x="9067" y="21176"/>
                    <a:pt x="9067" y="21176"/>
                  </a:cubicBezTo>
                  <a:cubicBezTo>
                    <a:pt x="9067" y="21388"/>
                    <a:pt x="9067" y="21388"/>
                    <a:pt x="9067" y="21388"/>
                  </a:cubicBezTo>
                  <a:cubicBezTo>
                    <a:pt x="9067" y="21388"/>
                    <a:pt x="9067" y="21388"/>
                    <a:pt x="9333" y="21388"/>
                  </a:cubicBezTo>
                  <a:close/>
                </a:path>
              </a:pathLst>
            </a:custGeom>
            <a:grpFill/>
            <a:ln w="12700" cap="flat">
              <a:noFill/>
              <a:miter lim="400000"/>
            </a:ln>
            <a:effectLst/>
          </p:spPr>
          <p:txBody>
            <a:bodyPr wrap="square" lIns="91439" tIns="91439" rIns="91439" bIns="91439" numCol="1" anchor="t">
              <a:noAutofit/>
            </a:bodyPr>
            <a:lstStyle/>
            <a:p>
              <a:endParaRPr>
                <a:latin typeface="Arial" panose="020B0604020202020204" pitchFamily="34" charset="0"/>
              </a:endParaRPr>
            </a:p>
          </p:txBody>
        </p:sp>
      </p:grpSp>
      <p:sp>
        <p:nvSpPr>
          <p:cNvPr id="2" name="Text Box 1"/>
          <p:cNvSpPr txBox="1"/>
          <p:nvPr/>
        </p:nvSpPr>
        <p:spPr>
          <a:xfrm>
            <a:off x="903605" y="993140"/>
            <a:ext cx="4945380" cy="2306955"/>
          </a:xfrm>
          <a:prstGeom prst="rect">
            <a:avLst/>
          </a:prstGeom>
          <a:noFill/>
        </p:spPr>
        <p:txBody>
          <a:bodyPr wrap="square" rtlCol="0">
            <a:spAutoFit/>
          </a:bodyPr>
          <a:lstStyle/>
          <a:p>
            <a:r>
              <a:rPr lang="en-US" altLang="en-US" sz="2400" b="1">
                <a:gradFill>
                  <a:gsLst>
                    <a:gs pos="0">
                      <a:srgbClr val="7B32B2"/>
                    </a:gs>
                    <a:gs pos="100000">
                      <a:srgbClr val="401A5D"/>
                    </a:gs>
                  </a:gsLst>
                  <a:lin scaled="0"/>
                </a:gradFill>
              </a:rPr>
              <a:t>Multivariate analysis examines multiple variables simultaneously to understand complex relationships between factors affecting house prices. This helps in feature selection and predictive modeling</a:t>
            </a:r>
            <a:r>
              <a:rPr lang="en-US" altLang="en-US" sz="2400"/>
              <a:t>.</a:t>
            </a:r>
          </a:p>
        </p:txBody>
      </p:sp>
      <p:pic>
        <p:nvPicPr>
          <p:cNvPr id="62" name="Picture 61"/>
          <p:cNvPicPr>
            <a:picLocks noChangeAspect="1"/>
          </p:cNvPicPr>
          <p:nvPr/>
        </p:nvPicPr>
        <p:blipFill>
          <a:blip r:embed="rId2"/>
          <a:stretch>
            <a:fillRect/>
          </a:stretch>
        </p:blipFill>
        <p:spPr>
          <a:xfrm>
            <a:off x="5862955" y="1090295"/>
            <a:ext cx="5899785" cy="5572125"/>
          </a:xfrm>
          <a:prstGeom prst="rect">
            <a:avLst/>
          </a:prstGeom>
        </p:spPr>
      </p:pic>
      <p:sp>
        <p:nvSpPr>
          <p:cNvPr id="63" name="Text Box 62"/>
          <p:cNvSpPr txBox="1"/>
          <p:nvPr/>
        </p:nvSpPr>
        <p:spPr>
          <a:xfrm>
            <a:off x="979170" y="3300095"/>
            <a:ext cx="4691380" cy="2245360"/>
          </a:xfrm>
          <a:prstGeom prst="rect">
            <a:avLst/>
          </a:prstGeom>
          <a:noFill/>
        </p:spPr>
        <p:txBody>
          <a:bodyPr wrap="square" rtlCol="0">
            <a:spAutoFit/>
          </a:bodyPr>
          <a:lstStyle/>
          <a:p>
            <a:r>
              <a:rPr lang="en-US" altLang="en-US" sz="2000" b="1">
                <a:solidFill>
                  <a:schemeClr val="tx1"/>
                </a:solidFill>
              </a:rPr>
              <a:t>SalePrice vs. Other Features:</a:t>
            </a:r>
          </a:p>
          <a:p>
            <a:r>
              <a:rPr lang="en-US" altLang="en-US" sz="2400" b="1">
                <a:gradFill>
                  <a:gsLst>
                    <a:gs pos="0">
                      <a:srgbClr val="E30000"/>
                    </a:gs>
                    <a:gs pos="100000">
                      <a:srgbClr val="760303"/>
                    </a:gs>
                  </a:gsLst>
                  <a:lin scaled="0"/>
                </a:gradFill>
              </a:rPr>
              <a:t>Higher quality homes (OverallQual) tend to have higher prices.</a:t>
            </a:r>
          </a:p>
          <a:p>
            <a:r>
              <a:rPr lang="en-US" altLang="en-US" sz="2400" b="1">
                <a:gradFill>
                  <a:gsLst>
                    <a:gs pos="0">
                      <a:srgbClr val="E30000"/>
                    </a:gs>
                    <a:gs pos="100000">
                      <a:srgbClr val="760303"/>
                    </a:gs>
                  </a:gsLst>
                  <a:lin scaled="0"/>
                </a:gradFill>
              </a:rPr>
              <a:t>Larger living areas (GrLivArea) and basements (TotalBsmtSF) increase prices.</a:t>
            </a:r>
          </a:p>
        </p:txBody>
      </p:sp>
      <p:sp>
        <p:nvSpPr>
          <p:cNvPr id="64" name="Text Box 63"/>
          <p:cNvSpPr txBox="1"/>
          <p:nvPr/>
        </p:nvSpPr>
        <p:spPr>
          <a:xfrm>
            <a:off x="979170" y="5555615"/>
            <a:ext cx="4064000" cy="1137285"/>
          </a:xfrm>
          <a:prstGeom prst="rect">
            <a:avLst/>
          </a:prstGeom>
          <a:noFill/>
        </p:spPr>
        <p:txBody>
          <a:bodyPr wrap="square" rtlCol="0">
            <a:spAutoFit/>
          </a:bodyPr>
          <a:lstStyle/>
          <a:p>
            <a:r>
              <a:rPr lang="en-US" altLang="en-US" sz="2000" b="1">
                <a:solidFill>
                  <a:schemeClr val="tx1"/>
                </a:solidFill>
              </a:rPr>
              <a:t>GarageCars vs. SalePrice:</a:t>
            </a:r>
          </a:p>
          <a:p>
            <a:r>
              <a:rPr lang="en-US" altLang="en-US" sz="2400" b="1">
                <a:gradFill>
                  <a:gsLst>
                    <a:gs pos="0">
                      <a:srgbClr val="012D86"/>
                    </a:gs>
                    <a:gs pos="100000">
                      <a:srgbClr val="0E2557"/>
                    </a:gs>
                  </a:gsLst>
                  <a:lin scaled="0"/>
                </a:gradFill>
              </a:rPr>
              <a:t>More garage spaces generally lead to higher prices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US">
                <a:solidFill>
                  <a:srgbClr val="E9629B"/>
                </a:solidFill>
              </a:rPr>
              <a:t>Market Trends &amp; Historical Pricing Analysis</a:t>
            </a:r>
          </a:p>
        </p:txBody>
      </p:sp>
      <p:sp>
        <p:nvSpPr>
          <p:cNvPr id="4" name="Text Box 3"/>
          <p:cNvSpPr txBox="1"/>
          <p:nvPr/>
        </p:nvSpPr>
        <p:spPr>
          <a:xfrm>
            <a:off x="960120" y="1566545"/>
            <a:ext cx="10462260" cy="1860550"/>
          </a:xfrm>
          <a:prstGeom prst="rect">
            <a:avLst/>
          </a:prstGeom>
          <a:noFill/>
        </p:spPr>
        <p:txBody>
          <a:bodyPr wrap="square" rtlCol="0">
            <a:noAutofit/>
          </a:bodyPr>
          <a:lstStyle/>
          <a:p>
            <a:r>
              <a:rPr lang="en-US" altLang="en-US" sz="2400" b="1">
                <a:solidFill>
                  <a:srgbClr val="7030A0"/>
                </a:solidFill>
              </a:rPr>
              <a:t>Market trends and historical pricing analysis help identify long-term patterns, seasonal fluctuations, and economic impacts on housing prices</a:t>
            </a:r>
            <a:r>
              <a:rPr lang="en-US" altLang="en-US" sz="2400" b="1">
                <a:gradFill>
                  <a:gsLst>
                    <a:gs pos="0">
                      <a:srgbClr val="7B32B2"/>
                    </a:gs>
                    <a:gs pos="100000">
                      <a:srgbClr val="401A5D"/>
                    </a:gs>
                  </a:gsLst>
                  <a:lin scaled="0"/>
                </a:gradFill>
              </a:rPr>
              <a:t>.</a:t>
            </a:r>
          </a:p>
          <a:p>
            <a:endParaRPr lang="en-US" altLang="en-US"/>
          </a:p>
          <a:p>
            <a:endParaRPr lang="en-US"/>
          </a:p>
        </p:txBody>
      </p:sp>
      <p:pic>
        <p:nvPicPr>
          <p:cNvPr id="5" name="Picture 4"/>
          <p:cNvPicPr>
            <a:picLocks noChangeAspect="1"/>
          </p:cNvPicPr>
          <p:nvPr/>
        </p:nvPicPr>
        <p:blipFill>
          <a:blip r:embed="rId2"/>
          <a:stretch>
            <a:fillRect/>
          </a:stretch>
        </p:blipFill>
        <p:spPr>
          <a:xfrm>
            <a:off x="101600" y="2431415"/>
            <a:ext cx="7348855" cy="3480435"/>
          </a:xfrm>
          <a:prstGeom prst="rect">
            <a:avLst/>
          </a:prstGeom>
        </p:spPr>
      </p:pic>
      <p:sp>
        <p:nvSpPr>
          <p:cNvPr id="6" name="Text Box 5"/>
          <p:cNvSpPr txBox="1"/>
          <p:nvPr/>
        </p:nvSpPr>
        <p:spPr>
          <a:xfrm>
            <a:off x="959485" y="5911850"/>
            <a:ext cx="6095365" cy="829945"/>
          </a:xfrm>
          <a:prstGeom prst="rect">
            <a:avLst/>
          </a:prstGeom>
          <a:noFill/>
        </p:spPr>
        <p:txBody>
          <a:bodyPr wrap="square" rtlCol="0">
            <a:spAutoFit/>
          </a:bodyPr>
          <a:lstStyle/>
          <a:p>
            <a:r>
              <a:rPr lang="en-US" sz="2400" b="1">
                <a:solidFill>
                  <a:srgbClr val="7030A0"/>
                </a:solidFill>
              </a:rPr>
              <a:t>According to visualization in 2007 Average House Price was very high.</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US">
                <a:solidFill>
                  <a:srgbClr val="E966A0"/>
                </a:solidFill>
              </a:rPr>
              <a:t>Customer Preferences and Amenities Impact on House Prices</a:t>
            </a:r>
          </a:p>
        </p:txBody>
      </p:sp>
      <p:sp>
        <p:nvSpPr>
          <p:cNvPr id="4" name="Text Box 3"/>
          <p:cNvSpPr txBox="1"/>
          <p:nvPr/>
        </p:nvSpPr>
        <p:spPr>
          <a:xfrm>
            <a:off x="838835" y="1691005"/>
            <a:ext cx="10389235" cy="1010920"/>
          </a:xfrm>
          <a:prstGeom prst="rect">
            <a:avLst/>
          </a:prstGeom>
          <a:noFill/>
        </p:spPr>
        <p:txBody>
          <a:bodyPr wrap="square" rtlCol="0">
            <a:noAutofit/>
          </a:bodyPr>
          <a:lstStyle/>
          <a:p>
            <a:r>
              <a:rPr lang="en-US" altLang="en-US" sz="2400" b="1">
                <a:solidFill>
                  <a:srgbClr val="7030A0"/>
                </a:solidFill>
              </a:rPr>
              <a:t>Understanding what buyers prioritize helps in predicting house prices and identifying high-value features. Certain amenities and characteristics increase desirability and pricing, while others may have a lower impact.</a:t>
            </a:r>
          </a:p>
        </p:txBody>
      </p:sp>
      <p:pic>
        <p:nvPicPr>
          <p:cNvPr id="5" name="Picture 4"/>
          <p:cNvPicPr>
            <a:picLocks noChangeAspect="1"/>
          </p:cNvPicPr>
          <p:nvPr/>
        </p:nvPicPr>
        <p:blipFill>
          <a:blip r:embed="rId2"/>
          <a:stretch>
            <a:fillRect/>
          </a:stretch>
        </p:blipFill>
        <p:spPr>
          <a:xfrm>
            <a:off x="615950" y="2863850"/>
            <a:ext cx="5396230" cy="3994150"/>
          </a:xfrm>
          <a:prstGeom prst="rect">
            <a:avLst/>
          </a:prstGeom>
        </p:spPr>
      </p:pic>
      <p:sp>
        <p:nvSpPr>
          <p:cNvPr id="6" name="Text Box 5"/>
          <p:cNvSpPr txBox="1"/>
          <p:nvPr/>
        </p:nvSpPr>
        <p:spPr>
          <a:xfrm>
            <a:off x="6011545" y="3085465"/>
            <a:ext cx="6096000" cy="1767205"/>
          </a:xfrm>
          <a:prstGeom prst="rect">
            <a:avLst/>
          </a:prstGeom>
          <a:noFill/>
        </p:spPr>
        <p:txBody>
          <a:bodyPr wrap="square" rtlCol="0">
            <a:noAutofit/>
          </a:bodyPr>
          <a:lstStyle/>
          <a:p>
            <a:r>
              <a:rPr lang="en-US" altLang="en-US" sz="2400" b="1"/>
              <a:t>Bigger homes (GrLivArea) → Higher prices.</a:t>
            </a:r>
          </a:p>
          <a:p>
            <a:r>
              <a:rPr lang="en-US" altLang="en-US" sz="2400" b="1"/>
              <a:t>Garage Spaces (GarageCars) → More garage capacity increases property value.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p:nvPr/>
        </p:nvSpPr>
        <p:spPr>
          <a:xfrm>
            <a:off x="1708785" y="2742565"/>
            <a:ext cx="8531860" cy="1835785"/>
          </a:xfrm>
          <a:prstGeom prst="rect">
            <a:avLst/>
          </a:prstGeom>
          <a:noFill/>
        </p:spPr>
        <p:txBody>
          <a:bodyPr wrap="square" rtlCol="0">
            <a:noAutofit/>
          </a:bodyPr>
          <a:lstStyle/>
          <a:p>
            <a:r>
              <a:rPr lang="en-US" sz="9600"/>
              <a:t>      </a:t>
            </a:r>
            <a:r>
              <a:rPr lang="en-US" sz="9600">
                <a:ln/>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THANK YOU</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fill="hold">
                                          <p:stCondLst>
                                            <p:cond delay="0"/>
                                          </p:stCondLst>
                                        </p:cTn>
                                        <p:tgtEl>
                                          <p:spTgt spid="4"/>
                                        </p:tgtEl>
                                        <p:attrNameLst>
                                          <p:attrName>style.visibility</p:attrName>
                                        </p:attrNameLst>
                                      </p:cBhvr>
                                      <p:to>
                                        <p:strVal val="visible"/>
                                      </p:to>
                                    </p:set>
                                    <p:animEffect transition="in" filter="blinds(horizontal)">
                                      <p:cBhvr>
                                        <p:cTn id="7"/>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 name="直接连接符 15"/>
          <p:cNvCxnSpPr>
            <a:endCxn id="2" idx="0"/>
          </p:cNvCxnSpPr>
          <p:nvPr/>
        </p:nvCxnSpPr>
        <p:spPr>
          <a:xfrm>
            <a:off x="7825816" y="1836821"/>
            <a:ext cx="0" cy="4205605"/>
          </a:xfrm>
          <a:prstGeom prst="line">
            <a:avLst/>
          </a:prstGeom>
          <a:ln w="19050">
            <a:solidFill>
              <a:srgbClr val="8585BF"/>
            </a:solidFill>
          </a:ln>
        </p:spPr>
        <p:style>
          <a:lnRef idx="1">
            <a:schemeClr val="accent1"/>
          </a:lnRef>
          <a:fillRef idx="0">
            <a:schemeClr val="accent1"/>
          </a:fillRef>
          <a:effectRef idx="0">
            <a:schemeClr val="accent1"/>
          </a:effectRef>
          <a:fontRef idx="minor">
            <a:schemeClr val="tx1"/>
          </a:fontRef>
        </p:style>
      </p:cxnSp>
      <p:pic>
        <p:nvPicPr>
          <p:cNvPr id="5" name="图片 4"/>
          <p:cNvPicPr>
            <a:picLocks noChangeAspect="1"/>
          </p:cNvPicPr>
          <p:nvPr/>
        </p:nvPicPr>
        <p:blipFill rotWithShape="1">
          <a:blip r:embed="rId2" cstate="print">
            <a:extLst>
              <a:ext uri="{28A0092B-C50C-407E-A947-70E740481C1C}">
                <a14:useLocalDpi xmlns:a14="http://schemas.microsoft.com/office/drawing/2010/main" val="0"/>
              </a:ext>
            </a:extLst>
          </a:blip>
          <a:srcRect/>
          <a:stretch>
            <a:fillRect/>
          </a:stretch>
        </p:blipFill>
        <p:spPr>
          <a:xfrm flipH="1">
            <a:off x="414941" y="741295"/>
            <a:ext cx="4611637" cy="5375409"/>
          </a:xfrm>
          <a:prstGeom prst="rect">
            <a:avLst/>
          </a:prstGeom>
        </p:spPr>
      </p:pic>
      <p:sp>
        <p:nvSpPr>
          <p:cNvPr id="11" name="椭圆 10"/>
          <p:cNvSpPr/>
          <p:nvPr/>
        </p:nvSpPr>
        <p:spPr>
          <a:xfrm>
            <a:off x="7494858" y="1473469"/>
            <a:ext cx="661916" cy="661916"/>
          </a:xfrm>
          <a:prstGeom prst="ellipse">
            <a:avLst/>
          </a:prstGeom>
          <a:solidFill>
            <a:schemeClr val="bg1"/>
          </a:solidFill>
          <a:ln>
            <a:solidFill>
              <a:srgbClr val="8585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lumMod val="50000"/>
                    <a:lumOff val="50000"/>
                  </a:schemeClr>
                </a:solidFill>
                <a:latin typeface="Century Gothic" panose="020B0502020202020204" pitchFamily="34" charset="0"/>
              </a:rPr>
              <a:t>1</a:t>
            </a:r>
            <a:endParaRPr lang="zh-CN" altLang="en-US" sz="2800">
              <a:solidFill>
                <a:schemeClr val="tx1">
                  <a:lumMod val="50000"/>
                  <a:lumOff val="50000"/>
                </a:schemeClr>
              </a:solidFill>
              <a:latin typeface="Century Gothic" panose="020B0502020202020204" pitchFamily="34" charset="0"/>
            </a:endParaRPr>
          </a:p>
        </p:txBody>
      </p:sp>
      <p:sp>
        <p:nvSpPr>
          <p:cNvPr id="12" name="椭圆 11"/>
          <p:cNvSpPr/>
          <p:nvPr/>
        </p:nvSpPr>
        <p:spPr>
          <a:xfrm>
            <a:off x="7494858" y="2615667"/>
            <a:ext cx="661916" cy="661916"/>
          </a:xfrm>
          <a:prstGeom prst="ellipse">
            <a:avLst/>
          </a:prstGeom>
          <a:solidFill>
            <a:schemeClr val="bg1"/>
          </a:solidFill>
          <a:ln>
            <a:solidFill>
              <a:srgbClr val="8585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lumMod val="50000"/>
                    <a:lumOff val="50000"/>
                  </a:schemeClr>
                </a:solidFill>
                <a:latin typeface="Century Gothic" panose="020B0502020202020204" pitchFamily="34" charset="0"/>
              </a:rPr>
              <a:t>2</a:t>
            </a:r>
            <a:endParaRPr lang="zh-CN" altLang="en-US" sz="2800">
              <a:solidFill>
                <a:schemeClr val="tx1">
                  <a:lumMod val="50000"/>
                  <a:lumOff val="50000"/>
                </a:schemeClr>
              </a:solidFill>
              <a:latin typeface="Century Gothic" panose="020B0502020202020204" pitchFamily="34" charset="0"/>
            </a:endParaRPr>
          </a:p>
        </p:txBody>
      </p:sp>
      <p:sp>
        <p:nvSpPr>
          <p:cNvPr id="13" name="椭圆 12"/>
          <p:cNvSpPr/>
          <p:nvPr/>
        </p:nvSpPr>
        <p:spPr>
          <a:xfrm>
            <a:off x="7494858" y="3757865"/>
            <a:ext cx="661916" cy="661916"/>
          </a:xfrm>
          <a:prstGeom prst="ellipse">
            <a:avLst/>
          </a:prstGeom>
          <a:solidFill>
            <a:schemeClr val="bg1"/>
          </a:solidFill>
          <a:ln>
            <a:solidFill>
              <a:srgbClr val="8585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lumMod val="50000"/>
                    <a:lumOff val="50000"/>
                  </a:schemeClr>
                </a:solidFill>
                <a:latin typeface="Century Gothic" panose="020B0502020202020204" pitchFamily="34" charset="0"/>
              </a:rPr>
              <a:t>3</a:t>
            </a:r>
            <a:endParaRPr lang="zh-CN" altLang="en-US" sz="2800">
              <a:solidFill>
                <a:schemeClr val="tx1">
                  <a:lumMod val="50000"/>
                  <a:lumOff val="50000"/>
                </a:schemeClr>
              </a:solidFill>
              <a:latin typeface="Century Gothic" panose="020B0502020202020204" pitchFamily="34" charset="0"/>
            </a:endParaRPr>
          </a:p>
        </p:txBody>
      </p:sp>
      <p:sp>
        <p:nvSpPr>
          <p:cNvPr id="14" name="椭圆 13"/>
          <p:cNvSpPr/>
          <p:nvPr/>
        </p:nvSpPr>
        <p:spPr>
          <a:xfrm>
            <a:off x="7494858" y="4900064"/>
            <a:ext cx="661916" cy="661916"/>
          </a:xfrm>
          <a:prstGeom prst="ellipse">
            <a:avLst/>
          </a:prstGeom>
          <a:solidFill>
            <a:schemeClr val="bg1"/>
          </a:solidFill>
          <a:ln>
            <a:solidFill>
              <a:srgbClr val="8585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lumMod val="50000"/>
                    <a:lumOff val="50000"/>
                  </a:schemeClr>
                </a:solidFill>
                <a:latin typeface="Century Gothic" panose="020B0502020202020204" pitchFamily="34" charset="0"/>
              </a:rPr>
              <a:t>4</a:t>
            </a:r>
            <a:endParaRPr lang="zh-CN" altLang="en-US" sz="2800">
              <a:solidFill>
                <a:schemeClr val="tx1">
                  <a:lumMod val="50000"/>
                  <a:lumOff val="50000"/>
                </a:schemeClr>
              </a:solidFill>
              <a:latin typeface="Century Gothic" panose="020B0502020202020204" pitchFamily="34" charset="0"/>
            </a:endParaRPr>
          </a:p>
        </p:txBody>
      </p:sp>
      <p:sp>
        <p:nvSpPr>
          <p:cNvPr id="17" name="文本框 16"/>
          <p:cNvSpPr txBox="1"/>
          <p:nvPr/>
        </p:nvSpPr>
        <p:spPr>
          <a:xfrm>
            <a:off x="8574359" y="1427499"/>
            <a:ext cx="2741339" cy="460375"/>
          </a:xfrm>
          <a:prstGeom prst="rect">
            <a:avLst/>
          </a:prstGeom>
          <a:noFill/>
        </p:spPr>
        <p:txBody>
          <a:bodyPr wrap="square" rtlCol="0">
            <a:spAutoFit/>
          </a:bodyPr>
          <a:lstStyle/>
          <a:p>
            <a:r>
              <a:rPr lang="en-US" altLang="zh-CN" sz="2400" b="1">
                <a:solidFill>
                  <a:srgbClr val="E966A0"/>
                </a:solidFill>
                <a:latin typeface="Century Gothic" panose="020B0502020202020204" pitchFamily="34" charset="0"/>
              </a:rPr>
              <a:t>What is EDA?</a:t>
            </a:r>
          </a:p>
        </p:txBody>
      </p:sp>
      <p:sp>
        <p:nvSpPr>
          <p:cNvPr id="19" name="文本框 18"/>
          <p:cNvSpPr txBox="1"/>
          <p:nvPr/>
        </p:nvSpPr>
        <p:spPr>
          <a:xfrm>
            <a:off x="8574359" y="2573326"/>
            <a:ext cx="2741339" cy="460375"/>
          </a:xfrm>
          <a:prstGeom prst="rect">
            <a:avLst/>
          </a:prstGeom>
          <a:noFill/>
        </p:spPr>
        <p:txBody>
          <a:bodyPr wrap="square" rtlCol="0">
            <a:spAutoFit/>
          </a:bodyPr>
          <a:lstStyle/>
          <a:p>
            <a:r>
              <a:rPr lang="en-US" altLang="en-US" sz="2400" b="1">
                <a:solidFill>
                  <a:srgbClr val="E966A0"/>
                </a:solidFill>
                <a:latin typeface="Century Gothic" panose="020B0502020202020204" pitchFamily="34" charset="0"/>
              </a:rPr>
              <a:t>Data Description</a:t>
            </a:r>
          </a:p>
        </p:txBody>
      </p:sp>
      <p:sp>
        <p:nvSpPr>
          <p:cNvPr id="21" name="文本框 20"/>
          <p:cNvSpPr txBox="1"/>
          <p:nvPr/>
        </p:nvSpPr>
        <p:spPr>
          <a:xfrm>
            <a:off x="8574359" y="3702690"/>
            <a:ext cx="2741339" cy="706755"/>
          </a:xfrm>
          <a:prstGeom prst="rect">
            <a:avLst/>
          </a:prstGeom>
          <a:noFill/>
        </p:spPr>
        <p:txBody>
          <a:bodyPr wrap="square" rtlCol="0">
            <a:spAutoFit/>
          </a:bodyPr>
          <a:lstStyle/>
          <a:p>
            <a:r>
              <a:rPr lang="en-US" altLang="en-US" sz="2000" b="1">
                <a:solidFill>
                  <a:srgbClr val="E966A0"/>
                </a:solidFill>
                <a:latin typeface="Century Gothic" panose="020B0502020202020204" pitchFamily="34" charset="0"/>
              </a:rPr>
              <a:t>Data Cleaning &amp; Preprocessing</a:t>
            </a:r>
          </a:p>
        </p:txBody>
      </p:sp>
      <p:sp>
        <p:nvSpPr>
          <p:cNvPr id="23" name="文本框 22"/>
          <p:cNvSpPr txBox="1"/>
          <p:nvPr/>
        </p:nvSpPr>
        <p:spPr>
          <a:xfrm>
            <a:off x="8574359" y="4843873"/>
            <a:ext cx="2741339" cy="1014730"/>
          </a:xfrm>
          <a:prstGeom prst="rect">
            <a:avLst/>
          </a:prstGeom>
          <a:noFill/>
        </p:spPr>
        <p:txBody>
          <a:bodyPr wrap="square" rtlCol="0">
            <a:spAutoFit/>
          </a:bodyPr>
          <a:lstStyle/>
          <a:p>
            <a:r>
              <a:rPr lang="en-US" altLang="en-US" sz="2000" b="1">
                <a:solidFill>
                  <a:srgbClr val="E966A0"/>
                </a:solidFill>
                <a:latin typeface="Century Gothic" panose="020B0502020202020204" pitchFamily="34" charset="0"/>
              </a:rPr>
              <a:t>Univariate,Bivariate &amp; Multivatiate Analysis</a:t>
            </a:r>
          </a:p>
        </p:txBody>
      </p:sp>
      <p:sp>
        <p:nvSpPr>
          <p:cNvPr id="25" name="矩形 24"/>
          <p:cNvSpPr/>
          <p:nvPr/>
        </p:nvSpPr>
        <p:spPr>
          <a:xfrm>
            <a:off x="5886525" y="2012274"/>
            <a:ext cx="859790" cy="2874645"/>
          </a:xfrm>
          <a:prstGeom prst="rect">
            <a:avLst/>
          </a:prstGeom>
        </p:spPr>
        <p:txBody>
          <a:bodyPr vert="eaVert" wrap="none">
            <a:spAutoFit/>
          </a:bodyPr>
          <a:lstStyle/>
          <a:p>
            <a:r>
              <a:rPr lang="en-US" altLang="zh-CN" sz="4400" b="1">
                <a:solidFill>
                  <a:srgbClr val="8585BF"/>
                </a:solidFill>
                <a:latin typeface="Century Gothic" panose="020B0502020202020204" pitchFamily="34" charset="0"/>
                <a:cs typeface="Arial" panose="020B0604020202020204" pitchFamily="34" charset="0"/>
              </a:rPr>
              <a:t>CONTENTS</a:t>
            </a:r>
          </a:p>
        </p:txBody>
      </p:sp>
      <p:sp>
        <p:nvSpPr>
          <p:cNvPr id="2" name="椭圆 13"/>
          <p:cNvSpPr/>
          <p:nvPr/>
        </p:nvSpPr>
        <p:spPr>
          <a:xfrm>
            <a:off x="7494858" y="6042429"/>
            <a:ext cx="661916" cy="661916"/>
          </a:xfrm>
          <a:prstGeom prst="ellipse">
            <a:avLst/>
          </a:prstGeom>
          <a:solidFill>
            <a:schemeClr val="bg1"/>
          </a:solidFill>
          <a:ln>
            <a:solidFill>
              <a:srgbClr val="8585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a:solidFill>
                  <a:schemeClr val="tx1">
                    <a:lumMod val="50000"/>
                    <a:lumOff val="50000"/>
                  </a:schemeClr>
                </a:solidFill>
                <a:latin typeface="Century Gothic" panose="020B0502020202020204" pitchFamily="34" charset="0"/>
              </a:rPr>
              <a:t>5</a:t>
            </a:r>
          </a:p>
        </p:txBody>
      </p:sp>
      <p:sp>
        <p:nvSpPr>
          <p:cNvPr id="3" name="文本框 18"/>
          <p:cNvSpPr txBox="1"/>
          <p:nvPr/>
        </p:nvSpPr>
        <p:spPr>
          <a:xfrm>
            <a:off x="8574359" y="6117261"/>
            <a:ext cx="2741339" cy="398780"/>
          </a:xfrm>
          <a:prstGeom prst="rect">
            <a:avLst/>
          </a:prstGeom>
          <a:noFill/>
        </p:spPr>
        <p:txBody>
          <a:bodyPr wrap="square" rtlCol="0">
            <a:spAutoFit/>
          </a:bodyPr>
          <a:lstStyle/>
          <a:p>
            <a:r>
              <a:rPr lang="en-US" altLang="en-US" sz="2000" b="1">
                <a:solidFill>
                  <a:srgbClr val="E966A0"/>
                </a:solidFill>
                <a:latin typeface="Century Gothic" panose="020B0502020202020204" pitchFamily="34" charset="0"/>
              </a:rPr>
              <a:t>Feature Engineering</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39641" y="562698"/>
            <a:ext cx="9220219" cy="5620523"/>
          </a:xfrm>
          <a:prstGeom prst="rect">
            <a:avLst/>
          </a:prstGeom>
        </p:spPr>
      </p:pic>
      <p:sp>
        <p:nvSpPr>
          <p:cNvPr id="16" name="矩形 15"/>
          <p:cNvSpPr/>
          <p:nvPr/>
        </p:nvSpPr>
        <p:spPr>
          <a:xfrm>
            <a:off x="704332" y="551901"/>
            <a:ext cx="3658235" cy="768350"/>
          </a:xfrm>
          <a:prstGeom prst="rect">
            <a:avLst/>
          </a:prstGeom>
        </p:spPr>
        <p:txBody>
          <a:bodyPr wrap="none">
            <a:spAutoFit/>
          </a:bodyPr>
          <a:lstStyle/>
          <a:p>
            <a:r>
              <a:rPr lang="en-US" altLang="zh-CN" sz="4400" b="1">
                <a:solidFill>
                  <a:srgbClr val="E966A0"/>
                </a:solidFill>
                <a:latin typeface="Century Gothic" panose="020B0502020202020204" pitchFamily="34" charset="0"/>
                <a:cs typeface="Arial" panose="020B0604020202020204" pitchFamily="34" charset="0"/>
              </a:rPr>
              <a:t>What is EDA?</a:t>
            </a:r>
          </a:p>
        </p:txBody>
      </p:sp>
      <p:sp>
        <p:nvSpPr>
          <p:cNvPr id="2" name="Text Box 1"/>
          <p:cNvSpPr txBox="1"/>
          <p:nvPr/>
        </p:nvSpPr>
        <p:spPr>
          <a:xfrm>
            <a:off x="779145" y="1496060"/>
            <a:ext cx="5316220" cy="4577080"/>
          </a:xfrm>
          <a:prstGeom prst="rect">
            <a:avLst/>
          </a:prstGeom>
          <a:noFill/>
        </p:spPr>
        <p:txBody>
          <a:bodyPr wrap="square" rtlCol="0">
            <a:noAutofit/>
          </a:bodyPr>
          <a:lstStyle/>
          <a:p>
            <a:r>
              <a:rPr lang="en-US" altLang="en-US" b="1" dirty="0">
                <a:gradFill>
                  <a:gsLst>
                    <a:gs pos="0">
                      <a:srgbClr val="7B32B2"/>
                    </a:gs>
                    <a:gs pos="100000">
                      <a:srgbClr val="401A5D"/>
                    </a:gs>
                  </a:gsLst>
                  <a:lin scaled="0"/>
                </a:gradFill>
              </a:rPr>
              <a:t>Exploratory Data Analysis (EDA) for real estate pricing involves</a:t>
            </a:r>
            <a:r>
              <a:rPr lang="" altLang="en-US" b="1" dirty="0">
                <a:gradFill>
                  <a:gsLst>
                    <a:gs pos="0">
                      <a:srgbClr val="7B32B2"/>
                    </a:gs>
                    <a:gs pos="100000">
                      <a:srgbClr val="401A5D"/>
                    </a:gs>
                  </a:gsLst>
                  <a:lin scaled="0"/>
                </a:gradFill>
              </a:rPr>
              <a:t> </a:t>
            </a:r>
            <a:r>
              <a:rPr lang="en-US" altLang="en-US" b="1" dirty="0">
                <a:gradFill>
                  <a:gsLst>
                    <a:gs pos="0">
                      <a:srgbClr val="7B32B2"/>
                    </a:gs>
                    <a:gs pos="100000">
                      <a:srgbClr val="401A5D"/>
                    </a:gs>
                  </a:gsLst>
                  <a:lin scaled="0"/>
                </a:gradFill>
              </a:rPr>
              <a:t>examining a dataset of house listings to identify patterns, trends, and key factors influencing property values, providing insights into the market dynamics and helping to understand how various features like location, size, amenities, and market conditions impact house valuation in a dynamic environment.</a:t>
            </a:r>
            <a:r>
              <a:rPr lang="" altLang="en-US" b="1" dirty="0">
                <a:gradFill>
                  <a:gsLst>
                    <a:gs pos="0">
                      <a:srgbClr val="7B32B2"/>
                    </a:gs>
                    <a:gs pos="100000">
                      <a:srgbClr val="401A5D"/>
                    </a:gs>
                  </a:gsLst>
                  <a:lin scaled="0"/>
                </a:gradFill>
              </a:rPr>
              <a:t>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p:nvPr/>
        </p:nvSpPr>
        <p:spPr>
          <a:xfrm>
            <a:off x="430788" y="991654"/>
            <a:ext cx="5592242" cy="4640121"/>
          </a:xfrm>
          <a:prstGeom prst="rect">
            <a:avLst/>
          </a:prstGeom>
          <a:noFill/>
        </p:spPr>
        <p:txBody>
          <a:bodyPr wrap="square" rtlCol="0">
            <a:noAutofit/>
          </a:bodyPr>
          <a:lstStyle/>
          <a:p>
            <a:r>
              <a:rPr lang="en-US" altLang="en-US" b="1" dirty="0">
                <a:solidFill>
                  <a:srgbClr val="E966A0"/>
                </a:solidFill>
              </a:rPr>
              <a:t>Importance of EDA in Real Estate Pricing:</a:t>
            </a:r>
          </a:p>
          <a:p>
            <a:endParaRPr lang="en-US" altLang="en-US" b="1" dirty="0"/>
          </a:p>
          <a:p>
            <a:pPr marL="342900" indent="-342900">
              <a:buFont typeface="Arial" panose="020B0604020202020204" pitchFamily="34" charset="0"/>
              <a:buChar char="•"/>
            </a:pPr>
            <a:r>
              <a:rPr lang="en-US" altLang="en-US" b="1" dirty="0">
                <a:solidFill>
                  <a:srgbClr val="7030A0"/>
                </a:solidFill>
              </a:rPr>
              <a:t>Data Understanding – Helps in assessing the quality of data, identifying missing values, and detecting outliers.</a:t>
            </a:r>
          </a:p>
          <a:p>
            <a:pPr marL="342900" indent="-342900">
              <a:buFont typeface="Arial" panose="020B0604020202020204" pitchFamily="34" charset="0"/>
              <a:buChar char="•"/>
            </a:pPr>
            <a:endParaRPr lang="en-US" altLang="en-US" b="1" dirty="0">
              <a:solidFill>
                <a:srgbClr val="7030A0"/>
              </a:solidFill>
            </a:endParaRPr>
          </a:p>
          <a:p>
            <a:pPr marL="342900" indent="-342900">
              <a:buFont typeface="Arial" panose="020B0604020202020204" pitchFamily="34" charset="0"/>
              <a:buChar char="•"/>
            </a:pPr>
            <a:r>
              <a:rPr lang="en-US" altLang="en-US" b="1" dirty="0">
                <a:solidFill>
                  <a:srgbClr val="7030A0"/>
                </a:solidFill>
              </a:rPr>
              <a:t>Feature Relationships – Analyzes the impact of various factors (e.g., location, size, amenities) on house prices.</a:t>
            </a:r>
          </a:p>
          <a:p>
            <a:pPr marL="342900" indent="-342900">
              <a:buFont typeface="Arial" panose="020B0604020202020204" pitchFamily="34" charset="0"/>
              <a:buChar char="•"/>
            </a:pPr>
            <a:endParaRPr lang="en-US" altLang="en-US" b="1" dirty="0">
              <a:solidFill>
                <a:srgbClr val="7030A0"/>
              </a:solidFill>
            </a:endParaRPr>
          </a:p>
          <a:p>
            <a:pPr marL="342900" indent="-342900">
              <a:buFont typeface="Arial" panose="020B0604020202020204" pitchFamily="34" charset="0"/>
              <a:buChar char="•"/>
            </a:pPr>
            <a:r>
              <a:rPr lang="en-US" altLang="en-US" b="1" dirty="0">
                <a:solidFill>
                  <a:srgbClr val="7030A0"/>
                </a:solidFill>
              </a:rPr>
              <a:t>Market Trends – Identifies patterns such as seasonal price fluctuations and emerging real estate hotspots.</a:t>
            </a:r>
          </a:p>
          <a:p>
            <a:pPr marL="342900" indent="-342900">
              <a:buFont typeface="Arial" panose="020B0604020202020204" pitchFamily="34" charset="0"/>
              <a:buChar char="•"/>
            </a:pPr>
            <a:endParaRPr lang="en-US" altLang="en-US" b="1" dirty="0">
              <a:solidFill>
                <a:srgbClr val="7030A0"/>
              </a:solidFill>
            </a:endParaRPr>
          </a:p>
          <a:p>
            <a:pPr marL="342900" indent="-342900">
              <a:buFont typeface="Arial" panose="020B0604020202020204" pitchFamily="34" charset="0"/>
              <a:buChar char="•"/>
            </a:pPr>
            <a:r>
              <a:rPr lang="en-US" altLang="en-US" b="1" dirty="0">
                <a:solidFill>
                  <a:srgbClr val="7030A0"/>
                </a:solidFill>
              </a:rPr>
              <a:t>Decision-Making – Provides insights that assist buyers, sellers, and investors in making informed decisions.</a:t>
            </a:r>
          </a:p>
        </p:txBody>
      </p:sp>
      <p:pic>
        <p:nvPicPr>
          <p:cNvPr id="3" name="Picture 2">
            <a:extLst>
              <a:ext uri="{FF2B5EF4-FFF2-40B4-BE49-F238E27FC236}">
                <a16:creationId xmlns:a16="http://schemas.microsoft.com/office/drawing/2014/main" id="{3A5182D7-DEE2-9F8A-1967-398A3FB8522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45208" y="1226225"/>
            <a:ext cx="5996291" cy="399752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cstate="print">
            <a:extLst>
              <a:ext uri="{28A0092B-C50C-407E-A947-70E740481C1C}">
                <a14:useLocalDpi xmlns:a14="http://schemas.microsoft.com/office/drawing/2010/main" val="0"/>
              </a:ext>
            </a:extLst>
          </a:blip>
          <a:srcRect/>
          <a:stretch>
            <a:fillRect/>
          </a:stretch>
        </p:blipFill>
        <p:spPr>
          <a:xfrm>
            <a:off x="4661628" y="2225627"/>
            <a:ext cx="2868743" cy="2790871"/>
          </a:xfrm>
          <a:prstGeom prst="rect">
            <a:avLst/>
          </a:prstGeom>
        </p:spPr>
      </p:pic>
      <p:sp>
        <p:nvSpPr>
          <p:cNvPr id="11" name="矩形 10"/>
          <p:cNvSpPr/>
          <p:nvPr/>
        </p:nvSpPr>
        <p:spPr>
          <a:xfrm>
            <a:off x="806693" y="1719417"/>
            <a:ext cx="2230804" cy="706755"/>
          </a:xfrm>
          <a:prstGeom prst="rect">
            <a:avLst/>
          </a:prstGeom>
        </p:spPr>
        <p:txBody>
          <a:bodyPr wrap="square">
            <a:spAutoFit/>
          </a:bodyPr>
          <a:lstStyle/>
          <a:p>
            <a:pPr algn="ctr"/>
            <a:r>
              <a:rPr lang="en-US" altLang="en-US" sz="2000" b="1">
                <a:solidFill>
                  <a:srgbClr val="9193C7"/>
                </a:solidFill>
                <a:highlight>
                  <a:srgbClr val="800080"/>
                </a:highlight>
                <a:latin typeface="Arial" panose="020B0604020202020204" pitchFamily="34" charset="0"/>
                <a:cs typeface="Arial" panose="020B0604020202020204" pitchFamily="34" charset="0"/>
              </a:rPr>
              <a:t>Handling Missing Values</a:t>
            </a:r>
          </a:p>
        </p:txBody>
      </p:sp>
      <p:sp>
        <p:nvSpPr>
          <p:cNvPr id="12" name="矩形 11"/>
          <p:cNvSpPr/>
          <p:nvPr/>
        </p:nvSpPr>
        <p:spPr>
          <a:xfrm>
            <a:off x="520259" y="2426172"/>
            <a:ext cx="2868743" cy="1166153"/>
          </a:xfrm>
          <a:prstGeom prst="rect">
            <a:avLst/>
          </a:prstGeom>
        </p:spPr>
        <p:txBody>
          <a:bodyPr wrap="square">
            <a:spAutoFit/>
          </a:bodyPr>
          <a:lstStyle/>
          <a:p>
            <a:pPr algn="ctr">
              <a:lnSpc>
                <a:spcPct val="150000"/>
              </a:lnSpc>
            </a:pPr>
            <a:r>
              <a:rPr lang="en-US" altLang="en-US" sz="1200" b="1" dirty="0">
                <a:latin typeface="Arial" panose="020B0604020202020204" pitchFamily="34" charset="0"/>
              </a:rPr>
              <a:t>Numerical Features (e.g., Price, Square Footage, Lot Size)</a:t>
            </a:r>
          </a:p>
          <a:p>
            <a:pPr algn="ctr">
              <a:lnSpc>
                <a:spcPct val="150000"/>
              </a:lnSpc>
            </a:pPr>
            <a:r>
              <a:rPr lang="en-US" altLang="en-US" sz="1200" b="1" dirty="0">
                <a:latin typeface="Arial" panose="020B0604020202020204" pitchFamily="34" charset="0"/>
              </a:rPr>
              <a:t>Categorical Features (e.g., Location, Property Type)</a:t>
            </a:r>
          </a:p>
        </p:txBody>
      </p:sp>
      <p:sp>
        <p:nvSpPr>
          <p:cNvPr id="19" name="任意多边形: 形状 18"/>
          <p:cNvSpPr/>
          <p:nvPr/>
        </p:nvSpPr>
        <p:spPr>
          <a:xfrm>
            <a:off x="3389002" y="2094544"/>
            <a:ext cx="2146972" cy="483556"/>
          </a:xfrm>
          <a:custGeom>
            <a:avLst/>
            <a:gdLst>
              <a:gd name="connsiteX0" fmla="*/ 2298700 w 2298700"/>
              <a:gd name="connsiteY0" fmla="*/ 812800 h 812800"/>
              <a:gd name="connsiteX1" fmla="*/ 2298700 w 2298700"/>
              <a:gd name="connsiteY1" fmla="*/ 0 h 812800"/>
              <a:gd name="connsiteX2" fmla="*/ 0 w 2298700"/>
              <a:gd name="connsiteY2" fmla="*/ 0 h 812800"/>
            </a:gdLst>
            <a:ahLst/>
            <a:cxnLst>
              <a:cxn ang="0">
                <a:pos x="connsiteX0" y="connsiteY0"/>
              </a:cxn>
              <a:cxn ang="0">
                <a:pos x="connsiteX1" y="connsiteY1"/>
              </a:cxn>
              <a:cxn ang="0">
                <a:pos x="connsiteX2" y="connsiteY2"/>
              </a:cxn>
            </a:cxnLst>
            <a:rect l="l" t="t" r="r" b="b"/>
            <a:pathLst>
              <a:path w="2298700" h="812800">
                <a:moveTo>
                  <a:pt x="2298700" y="812800"/>
                </a:moveTo>
                <a:lnTo>
                  <a:pt x="2298700" y="0"/>
                </a:lnTo>
                <a:lnTo>
                  <a:pt x="0" y="0"/>
                </a:lnTo>
              </a:path>
            </a:pathLst>
          </a:custGeom>
          <a:noFill/>
          <a:ln>
            <a:solidFill>
              <a:srgbClr val="9193C7"/>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ndParaRPr>
          </a:p>
        </p:txBody>
      </p:sp>
      <p:sp>
        <p:nvSpPr>
          <p:cNvPr id="20" name="任意多边形: 形状 19"/>
          <p:cNvSpPr/>
          <p:nvPr/>
        </p:nvSpPr>
        <p:spPr>
          <a:xfrm flipV="1">
            <a:off x="3389002" y="4404162"/>
            <a:ext cx="2146972" cy="552164"/>
          </a:xfrm>
          <a:custGeom>
            <a:avLst/>
            <a:gdLst>
              <a:gd name="connsiteX0" fmla="*/ 2298700 w 2298700"/>
              <a:gd name="connsiteY0" fmla="*/ 812800 h 812800"/>
              <a:gd name="connsiteX1" fmla="*/ 2298700 w 2298700"/>
              <a:gd name="connsiteY1" fmla="*/ 0 h 812800"/>
              <a:gd name="connsiteX2" fmla="*/ 0 w 2298700"/>
              <a:gd name="connsiteY2" fmla="*/ 0 h 812800"/>
            </a:gdLst>
            <a:ahLst/>
            <a:cxnLst>
              <a:cxn ang="0">
                <a:pos x="connsiteX0" y="connsiteY0"/>
              </a:cxn>
              <a:cxn ang="0">
                <a:pos x="connsiteX1" y="connsiteY1"/>
              </a:cxn>
              <a:cxn ang="0">
                <a:pos x="connsiteX2" y="connsiteY2"/>
              </a:cxn>
            </a:cxnLst>
            <a:rect l="l" t="t" r="r" b="b"/>
            <a:pathLst>
              <a:path w="2298700" h="812800">
                <a:moveTo>
                  <a:pt x="2298700" y="812800"/>
                </a:moveTo>
                <a:lnTo>
                  <a:pt x="2298700" y="0"/>
                </a:lnTo>
                <a:lnTo>
                  <a:pt x="0" y="0"/>
                </a:lnTo>
              </a:path>
            </a:pathLst>
          </a:custGeom>
          <a:noFill/>
          <a:ln>
            <a:solidFill>
              <a:srgbClr val="6399D1"/>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ndParaRPr>
          </a:p>
        </p:txBody>
      </p:sp>
      <p:sp>
        <p:nvSpPr>
          <p:cNvPr id="21" name="任意多边形: 形状 20"/>
          <p:cNvSpPr/>
          <p:nvPr/>
        </p:nvSpPr>
        <p:spPr>
          <a:xfrm flipH="1">
            <a:off x="7159202" y="2094544"/>
            <a:ext cx="1734265" cy="1025814"/>
          </a:xfrm>
          <a:custGeom>
            <a:avLst/>
            <a:gdLst>
              <a:gd name="connsiteX0" fmla="*/ 2298700 w 2298700"/>
              <a:gd name="connsiteY0" fmla="*/ 812800 h 812800"/>
              <a:gd name="connsiteX1" fmla="*/ 2298700 w 2298700"/>
              <a:gd name="connsiteY1" fmla="*/ 0 h 812800"/>
              <a:gd name="connsiteX2" fmla="*/ 0 w 2298700"/>
              <a:gd name="connsiteY2" fmla="*/ 0 h 812800"/>
            </a:gdLst>
            <a:ahLst/>
            <a:cxnLst>
              <a:cxn ang="0">
                <a:pos x="connsiteX0" y="connsiteY0"/>
              </a:cxn>
              <a:cxn ang="0">
                <a:pos x="connsiteX1" y="connsiteY1"/>
              </a:cxn>
              <a:cxn ang="0">
                <a:pos x="connsiteX2" y="connsiteY2"/>
              </a:cxn>
            </a:cxnLst>
            <a:rect l="l" t="t" r="r" b="b"/>
            <a:pathLst>
              <a:path w="2298700" h="812800">
                <a:moveTo>
                  <a:pt x="2298700" y="812800"/>
                </a:moveTo>
                <a:lnTo>
                  <a:pt x="2298700" y="0"/>
                </a:lnTo>
                <a:lnTo>
                  <a:pt x="0" y="0"/>
                </a:lnTo>
              </a:path>
            </a:pathLst>
          </a:custGeom>
          <a:noFill/>
          <a:ln>
            <a:solidFill>
              <a:srgbClr val="F5D45D"/>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ndParaRPr>
          </a:p>
        </p:txBody>
      </p:sp>
      <p:sp>
        <p:nvSpPr>
          <p:cNvPr id="22" name="任意多边形: 形状 21"/>
          <p:cNvSpPr/>
          <p:nvPr/>
        </p:nvSpPr>
        <p:spPr>
          <a:xfrm flipH="1" flipV="1">
            <a:off x="7068731" y="4404162"/>
            <a:ext cx="1734266" cy="612336"/>
          </a:xfrm>
          <a:custGeom>
            <a:avLst/>
            <a:gdLst>
              <a:gd name="connsiteX0" fmla="*/ 2298700 w 2298700"/>
              <a:gd name="connsiteY0" fmla="*/ 812800 h 812800"/>
              <a:gd name="connsiteX1" fmla="*/ 2298700 w 2298700"/>
              <a:gd name="connsiteY1" fmla="*/ 0 h 812800"/>
              <a:gd name="connsiteX2" fmla="*/ 0 w 2298700"/>
              <a:gd name="connsiteY2" fmla="*/ 0 h 812800"/>
            </a:gdLst>
            <a:ahLst/>
            <a:cxnLst>
              <a:cxn ang="0">
                <a:pos x="connsiteX0" y="connsiteY0"/>
              </a:cxn>
              <a:cxn ang="0">
                <a:pos x="connsiteX1" y="connsiteY1"/>
              </a:cxn>
              <a:cxn ang="0">
                <a:pos x="connsiteX2" y="connsiteY2"/>
              </a:cxn>
            </a:cxnLst>
            <a:rect l="l" t="t" r="r" b="b"/>
            <a:pathLst>
              <a:path w="2298700" h="812800">
                <a:moveTo>
                  <a:pt x="2298700" y="812800"/>
                </a:moveTo>
                <a:lnTo>
                  <a:pt x="2298700" y="0"/>
                </a:lnTo>
                <a:lnTo>
                  <a:pt x="0" y="0"/>
                </a:lnTo>
              </a:path>
            </a:pathLst>
          </a:custGeom>
          <a:noFill/>
          <a:ln>
            <a:solidFill>
              <a:srgbClr val="DE4483"/>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ndParaRPr>
          </a:p>
        </p:txBody>
      </p:sp>
      <p:sp>
        <p:nvSpPr>
          <p:cNvPr id="25" name="矩形 24"/>
          <p:cNvSpPr/>
          <p:nvPr/>
        </p:nvSpPr>
        <p:spPr>
          <a:xfrm>
            <a:off x="806693" y="4190970"/>
            <a:ext cx="2230804" cy="706755"/>
          </a:xfrm>
          <a:prstGeom prst="rect">
            <a:avLst/>
          </a:prstGeom>
        </p:spPr>
        <p:txBody>
          <a:bodyPr wrap="square">
            <a:spAutoFit/>
          </a:bodyPr>
          <a:lstStyle/>
          <a:p>
            <a:pPr algn="ctr"/>
            <a:r>
              <a:rPr lang="en-US" altLang="en-US" sz="2000" b="1">
                <a:solidFill>
                  <a:srgbClr val="8EB9E2"/>
                </a:solidFill>
                <a:highlight>
                  <a:srgbClr val="800080"/>
                </a:highlight>
                <a:latin typeface="Arial" panose="020B0604020202020204" pitchFamily="34" charset="0"/>
                <a:cs typeface="Arial" panose="020B0604020202020204" pitchFamily="34" charset="0"/>
              </a:rPr>
              <a:t>Outlier Detection and Treatment</a:t>
            </a:r>
          </a:p>
        </p:txBody>
      </p:sp>
      <p:sp>
        <p:nvSpPr>
          <p:cNvPr id="26" name="矩形 25"/>
          <p:cNvSpPr/>
          <p:nvPr/>
        </p:nvSpPr>
        <p:spPr>
          <a:xfrm>
            <a:off x="359023" y="4897725"/>
            <a:ext cx="3029979" cy="922020"/>
          </a:xfrm>
          <a:prstGeom prst="rect">
            <a:avLst/>
          </a:prstGeom>
        </p:spPr>
        <p:txBody>
          <a:bodyPr wrap="square">
            <a:spAutoFit/>
          </a:bodyPr>
          <a:lstStyle/>
          <a:p>
            <a:pPr algn="ctr">
              <a:lnSpc>
                <a:spcPct val="150000"/>
              </a:lnSpc>
            </a:pPr>
            <a:r>
              <a:rPr lang="en-US" altLang="en-US" sz="1200" b="1" dirty="0">
                <a:latin typeface="Arial" panose="020B0604020202020204" pitchFamily="34" charset="0"/>
              </a:rPr>
              <a:t>Boxplots &amp; IQR</a:t>
            </a:r>
          </a:p>
          <a:p>
            <a:pPr algn="ctr">
              <a:lnSpc>
                <a:spcPct val="150000"/>
              </a:lnSpc>
            </a:pPr>
            <a:r>
              <a:rPr lang="en-US" altLang="en-US" sz="1200" b="1" dirty="0">
                <a:latin typeface="Arial" panose="020B0604020202020204" pitchFamily="34" charset="0"/>
              </a:rPr>
              <a:t>Visualizations (Scatter Plots, Histograms)</a:t>
            </a:r>
          </a:p>
        </p:txBody>
      </p:sp>
      <p:sp>
        <p:nvSpPr>
          <p:cNvPr id="27" name="矩形 26"/>
          <p:cNvSpPr/>
          <p:nvPr/>
        </p:nvSpPr>
        <p:spPr>
          <a:xfrm>
            <a:off x="9188264" y="1719417"/>
            <a:ext cx="2230804" cy="706755"/>
          </a:xfrm>
          <a:prstGeom prst="rect">
            <a:avLst/>
          </a:prstGeom>
        </p:spPr>
        <p:txBody>
          <a:bodyPr wrap="square">
            <a:spAutoFit/>
          </a:bodyPr>
          <a:lstStyle/>
          <a:p>
            <a:pPr algn="ctr"/>
            <a:r>
              <a:rPr lang="en-US" altLang="en-US" sz="2000" b="1">
                <a:solidFill>
                  <a:srgbClr val="F5D45D"/>
                </a:solidFill>
                <a:highlight>
                  <a:srgbClr val="800080"/>
                </a:highlight>
                <a:latin typeface="Arial" panose="020B0604020202020204" pitchFamily="34" charset="0"/>
                <a:cs typeface="Arial" panose="020B0604020202020204" pitchFamily="34" charset="0"/>
              </a:rPr>
              <a:t>Feature Engineering</a:t>
            </a:r>
          </a:p>
        </p:txBody>
      </p:sp>
      <p:sp>
        <p:nvSpPr>
          <p:cNvPr id="28" name="矩形 27"/>
          <p:cNvSpPr/>
          <p:nvPr/>
        </p:nvSpPr>
        <p:spPr>
          <a:xfrm>
            <a:off x="9049943" y="2472803"/>
            <a:ext cx="2697325" cy="922020"/>
          </a:xfrm>
          <a:prstGeom prst="rect">
            <a:avLst/>
          </a:prstGeom>
        </p:spPr>
        <p:txBody>
          <a:bodyPr wrap="square">
            <a:spAutoFit/>
          </a:bodyPr>
          <a:lstStyle/>
          <a:p>
            <a:pPr algn="ctr">
              <a:lnSpc>
                <a:spcPct val="150000"/>
              </a:lnSpc>
            </a:pPr>
            <a:r>
              <a:rPr lang="en-US" altLang="en-US" sz="1200" b="1" dirty="0">
                <a:latin typeface="Arial" panose="020B0604020202020204" pitchFamily="34" charset="0"/>
              </a:rPr>
              <a:t>Creating new features can improve insights and predictive power.</a:t>
            </a:r>
          </a:p>
        </p:txBody>
      </p:sp>
      <p:sp>
        <p:nvSpPr>
          <p:cNvPr id="29" name="矩形 28"/>
          <p:cNvSpPr/>
          <p:nvPr/>
        </p:nvSpPr>
        <p:spPr>
          <a:xfrm>
            <a:off x="9188264" y="4190970"/>
            <a:ext cx="2230804" cy="706755"/>
          </a:xfrm>
          <a:prstGeom prst="rect">
            <a:avLst/>
          </a:prstGeom>
        </p:spPr>
        <p:txBody>
          <a:bodyPr wrap="square">
            <a:spAutoFit/>
          </a:bodyPr>
          <a:lstStyle/>
          <a:p>
            <a:pPr algn="ctr"/>
            <a:r>
              <a:rPr lang="en-US" altLang="en-US" sz="2000" b="1">
                <a:solidFill>
                  <a:srgbClr val="E9629B"/>
                </a:solidFill>
                <a:highlight>
                  <a:srgbClr val="800080"/>
                </a:highlight>
                <a:latin typeface="Arial" panose="020B0604020202020204" pitchFamily="34" charset="0"/>
                <a:cs typeface="Arial" panose="020B0604020202020204" pitchFamily="34" charset="0"/>
              </a:rPr>
              <a:t>Feature selection</a:t>
            </a:r>
          </a:p>
        </p:txBody>
      </p:sp>
      <p:sp>
        <p:nvSpPr>
          <p:cNvPr id="30" name="矩形 29"/>
          <p:cNvSpPr/>
          <p:nvPr/>
        </p:nvSpPr>
        <p:spPr>
          <a:xfrm>
            <a:off x="8964235" y="4897725"/>
            <a:ext cx="2868742" cy="889154"/>
          </a:xfrm>
          <a:prstGeom prst="rect">
            <a:avLst/>
          </a:prstGeom>
        </p:spPr>
        <p:txBody>
          <a:bodyPr wrap="square">
            <a:spAutoFit/>
          </a:bodyPr>
          <a:lstStyle/>
          <a:p>
            <a:pPr algn="ctr">
              <a:lnSpc>
                <a:spcPct val="150000"/>
              </a:lnSpc>
            </a:pPr>
            <a:r>
              <a:rPr lang="en-US" altLang="en-US" sz="1200" b="1" dirty="0">
                <a:latin typeface="Arial" panose="020B0604020202020204" pitchFamily="34" charset="0"/>
              </a:rPr>
              <a:t>Identify the most relevant features to include in predictive models for property valuation</a:t>
            </a:r>
            <a:r>
              <a:rPr lang="en-US" altLang="en-US" sz="1200" dirty="0">
                <a:latin typeface="Arial" panose="020B0604020202020204" pitchFamily="34" charset="0"/>
              </a:rPr>
              <a:t>.</a:t>
            </a:r>
          </a:p>
        </p:txBody>
      </p:sp>
      <p:sp>
        <p:nvSpPr>
          <p:cNvPr id="2" name="Text Box 1"/>
          <p:cNvSpPr txBox="1"/>
          <p:nvPr/>
        </p:nvSpPr>
        <p:spPr>
          <a:xfrm>
            <a:off x="2607945" y="563880"/>
            <a:ext cx="8355965" cy="645160"/>
          </a:xfrm>
          <a:prstGeom prst="rect">
            <a:avLst/>
          </a:prstGeom>
          <a:noFill/>
        </p:spPr>
        <p:txBody>
          <a:bodyPr wrap="square" rtlCol="0">
            <a:spAutoFit/>
          </a:bodyPr>
          <a:lstStyle/>
          <a:p>
            <a:r>
              <a:rPr lang="en-US" sz="3600" b="1">
                <a:solidFill>
                  <a:srgbClr val="E966A0"/>
                </a:solidFill>
              </a:rPr>
              <a:t>Data cleaning and preprocessing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1598646" y="3085310"/>
            <a:ext cx="1145536" cy="523220"/>
          </a:xfrm>
          <a:prstGeom prst="rect">
            <a:avLst/>
          </a:prstGeom>
          <a:noFill/>
        </p:spPr>
        <p:txBody>
          <a:bodyPr wrap="square" rtlCol="0">
            <a:spAutoFit/>
          </a:bodyPr>
          <a:lstStyle/>
          <a:p>
            <a:pPr algn="ctr"/>
            <a:r>
              <a:rPr lang="en-US" altLang="zh-CN" sz="2800">
                <a:solidFill>
                  <a:schemeClr val="bg1"/>
                </a:solidFill>
                <a:latin typeface="Arial" panose="020B0604020202020204" pitchFamily="34" charset="0"/>
              </a:rPr>
              <a:t>70%</a:t>
            </a:r>
            <a:endParaRPr lang="zh-CN" altLang="en-US" sz="2800">
              <a:solidFill>
                <a:schemeClr val="bg1"/>
              </a:solidFill>
              <a:latin typeface="Arial" panose="020B0604020202020204" pitchFamily="34" charset="0"/>
            </a:endParaRPr>
          </a:p>
        </p:txBody>
      </p:sp>
      <p:sp>
        <p:nvSpPr>
          <p:cNvPr id="21" name="文本框 20"/>
          <p:cNvSpPr txBox="1"/>
          <p:nvPr/>
        </p:nvSpPr>
        <p:spPr>
          <a:xfrm>
            <a:off x="9447818" y="3085310"/>
            <a:ext cx="1145536" cy="521970"/>
          </a:xfrm>
          <a:prstGeom prst="rect">
            <a:avLst/>
          </a:prstGeom>
          <a:noFill/>
        </p:spPr>
        <p:txBody>
          <a:bodyPr wrap="square" rtlCol="0">
            <a:spAutoFit/>
          </a:bodyPr>
          <a:lstStyle/>
          <a:p>
            <a:pPr algn="ctr"/>
            <a:r>
              <a:rPr lang="en-US" altLang="zh-CN" sz="2800">
                <a:solidFill>
                  <a:schemeClr val="bg1"/>
                </a:solidFill>
                <a:latin typeface="Arial" panose="020B0604020202020204" pitchFamily="34" charset="0"/>
              </a:rPr>
              <a:t>70</a:t>
            </a:r>
            <a:endParaRPr lang="zh-CN" altLang="en-US" sz="2800">
              <a:solidFill>
                <a:schemeClr val="bg1"/>
              </a:solidFill>
              <a:latin typeface="Arial" panose="020B0604020202020204" pitchFamily="34" charset="0"/>
            </a:endParaRPr>
          </a:p>
        </p:txBody>
      </p:sp>
      <p:sp>
        <p:nvSpPr>
          <p:cNvPr id="2" name="Text Box 1"/>
          <p:cNvSpPr txBox="1"/>
          <p:nvPr/>
        </p:nvSpPr>
        <p:spPr>
          <a:xfrm>
            <a:off x="652077" y="577215"/>
            <a:ext cx="6096000" cy="521970"/>
          </a:xfrm>
          <a:prstGeom prst="rect">
            <a:avLst/>
          </a:prstGeom>
          <a:noFill/>
        </p:spPr>
        <p:txBody>
          <a:bodyPr wrap="square" rtlCol="0">
            <a:spAutoFit/>
          </a:bodyPr>
          <a:lstStyle/>
          <a:p>
            <a:r>
              <a:rPr lang="en-US" altLang="en-US" sz="2800" b="1" dirty="0">
                <a:solidFill>
                  <a:srgbClr val="7030A0"/>
                </a:solidFill>
                <a:latin typeface="Century Gothic" panose="020B0502020202020204" pitchFamily="34" charset="0"/>
                <a:ea typeface="Arial" panose="020B0604020202020204" pitchFamily="34" charset="0"/>
                <a:sym typeface="+mn-ea"/>
              </a:rPr>
              <a:t>Data Description</a:t>
            </a:r>
          </a:p>
        </p:txBody>
      </p:sp>
      <p:sp>
        <p:nvSpPr>
          <p:cNvPr id="3" name="Text Box 2"/>
          <p:cNvSpPr txBox="1"/>
          <p:nvPr/>
        </p:nvSpPr>
        <p:spPr>
          <a:xfrm>
            <a:off x="652077" y="1160942"/>
            <a:ext cx="6167012" cy="5755422"/>
          </a:xfrm>
          <a:prstGeom prst="rect">
            <a:avLst/>
          </a:prstGeom>
          <a:noFill/>
        </p:spPr>
        <p:txBody>
          <a:bodyPr wrap="square" rtlCol="0">
            <a:spAutoFit/>
          </a:bodyPr>
          <a:lstStyle/>
          <a:p>
            <a:r>
              <a:rPr lang="en-US" altLang="en-US" sz="1600" b="1" dirty="0">
                <a:solidFill>
                  <a:srgbClr val="E966A0"/>
                </a:solidFill>
              </a:rPr>
              <a:t>Dataset Overview</a:t>
            </a:r>
          </a:p>
          <a:p>
            <a:r>
              <a:rPr lang="en-US" altLang="en-US" sz="1600" b="1" dirty="0">
                <a:gradFill>
                  <a:gsLst>
                    <a:gs pos="0">
                      <a:srgbClr val="7B32B2"/>
                    </a:gs>
                    <a:gs pos="100000">
                      <a:srgbClr val="401A5D"/>
                    </a:gs>
                  </a:gsLst>
                  <a:lin scaled="0"/>
                </a:gradFill>
              </a:rPr>
              <a:t>The dataset used for this Exploratory Data Analysis (EDA) consists of real estate transactions, including property characteristics, pricing details, and market trends. The goal is to analyze how different factors influence house prices and identify key patterns in the housing market.</a:t>
            </a:r>
          </a:p>
          <a:p>
            <a:endParaRPr lang="en-US" altLang="en-US" sz="1600" b="1" dirty="0">
              <a:gradFill>
                <a:gsLst>
                  <a:gs pos="0">
                    <a:srgbClr val="7B32B2"/>
                  </a:gs>
                  <a:gs pos="100000">
                    <a:srgbClr val="401A5D"/>
                  </a:gs>
                </a:gsLst>
                <a:lin scaled="0"/>
              </a:gradFill>
            </a:endParaRPr>
          </a:p>
          <a:p>
            <a:pPr marL="342900" indent="-342900">
              <a:buFont typeface="Arial" panose="020B0604020202020204" pitchFamily="34" charset="0"/>
              <a:buChar char="•"/>
            </a:pPr>
            <a:r>
              <a:rPr lang="en-US" altLang="en-US" sz="1600" b="1" dirty="0">
                <a:gradFill>
                  <a:gsLst>
                    <a:gs pos="0">
                      <a:srgbClr val="7B32B2"/>
                    </a:gs>
                    <a:gs pos="100000">
                      <a:srgbClr val="401A5D"/>
                    </a:gs>
                  </a:gsLst>
                  <a:lin scaled="0"/>
                </a:gradFill>
              </a:rPr>
              <a:t>Collect </a:t>
            </a:r>
            <a:r>
              <a:rPr lang="en-US" altLang="en-US" sz="1400" b="1" dirty="0">
                <a:gradFill>
                  <a:gsLst>
                    <a:gs pos="0">
                      <a:srgbClr val="7B32B2"/>
                    </a:gs>
                    <a:gs pos="100000">
                      <a:srgbClr val="401A5D"/>
                    </a:gs>
                  </a:gsLst>
                  <a:lin scaled="0"/>
                </a:gradFill>
              </a:rPr>
              <a:t>the</a:t>
            </a:r>
            <a:r>
              <a:rPr lang="en-US" altLang="en-US" sz="1600" b="1" dirty="0">
                <a:gradFill>
                  <a:gsLst>
                    <a:gs pos="0">
                      <a:srgbClr val="7B32B2"/>
                    </a:gs>
                    <a:gs pos="100000">
                      <a:srgbClr val="401A5D"/>
                    </a:gs>
                  </a:gsLst>
                  <a:lin scaled="0"/>
                </a:gradFill>
              </a:rPr>
              <a:t> Data Source in the form of CSV or XLS</a:t>
            </a:r>
          </a:p>
          <a:p>
            <a:pPr marL="342900" indent="-342900">
              <a:buFont typeface="Arial" panose="020B0604020202020204" pitchFamily="34" charset="0"/>
              <a:buChar char="•"/>
            </a:pPr>
            <a:r>
              <a:rPr lang="en-US" altLang="en-US" sz="1600" b="1" dirty="0">
                <a:gradFill>
                  <a:gsLst>
                    <a:gs pos="0">
                      <a:srgbClr val="7B32B2"/>
                    </a:gs>
                    <a:gs pos="100000">
                      <a:srgbClr val="401A5D"/>
                    </a:gs>
                  </a:gsLst>
                  <a:lin scaled="0"/>
                </a:gradFill>
              </a:rPr>
              <a:t>Go with Observations and Features</a:t>
            </a:r>
          </a:p>
          <a:p>
            <a:pPr marL="342900" indent="-342900">
              <a:buFont typeface="Arial" panose="020B0604020202020204" pitchFamily="34" charset="0"/>
              <a:buChar char="•"/>
            </a:pPr>
            <a:r>
              <a:rPr lang="en-US" altLang="en-US" sz="1600" b="1" dirty="0">
                <a:gradFill>
                  <a:gsLst>
                    <a:gs pos="0">
                      <a:srgbClr val="7B32B2"/>
                    </a:gs>
                    <a:gs pos="100000">
                      <a:srgbClr val="401A5D"/>
                    </a:gs>
                  </a:gsLst>
                  <a:lin scaled="0"/>
                </a:gradFill>
              </a:rPr>
              <a:t> Property Characteristics:</a:t>
            </a:r>
          </a:p>
          <a:p>
            <a:pPr marL="342900" indent="-342900">
              <a:buFont typeface="Arial" panose="020B0604020202020204" pitchFamily="34" charset="0"/>
              <a:buChar char="•"/>
            </a:pPr>
            <a:endParaRPr lang="en-US" altLang="en-US" sz="1600" b="1" dirty="0">
              <a:gradFill>
                <a:gsLst>
                  <a:gs pos="0">
                    <a:srgbClr val="7B32B2"/>
                  </a:gs>
                  <a:gs pos="100000">
                    <a:srgbClr val="401A5D"/>
                  </a:gs>
                </a:gsLst>
                <a:lin scaled="0"/>
              </a:gradFill>
            </a:endParaRPr>
          </a:p>
          <a:p>
            <a:pPr marL="342900" indent="-342900">
              <a:buFont typeface="Arial" panose="020B0604020202020204" pitchFamily="34" charset="0"/>
              <a:buChar char="•"/>
            </a:pPr>
            <a:r>
              <a:rPr lang="en-US" altLang="en-US" sz="1600" b="1" dirty="0">
                <a:gradFill>
                  <a:gsLst>
                    <a:gs pos="0">
                      <a:srgbClr val="7B32B2"/>
                    </a:gs>
                    <a:gs pos="100000">
                      <a:srgbClr val="401A5D"/>
                    </a:gs>
                  </a:gsLst>
                  <a:lin scaled="0"/>
                </a:gradFill>
              </a:rPr>
              <a:t>Price ($): The target variable representing the house sale price.</a:t>
            </a:r>
          </a:p>
          <a:p>
            <a:pPr marL="342900" indent="-342900">
              <a:buFont typeface="Arial" panose="020B0604020202020204" pitchFamily="34" charset="0"/>
              <a:buChar char="•"/>
            </a:pPr>
            <a:endParaRPr lang="en-US" altLang="en-US" sz="1600" b="1" dirty="0">
              <a:gradFill>
                <a:gsLst>
                  <a:gs pos="0">
                    <a:srgbClr val="7B32B2"/>
                  </a:gs>
                  <a:gs pos="100000">
                    <a:srgbClr val="401A5D"/>
                  </a:gs>
                </a:gsLst>
                <a:lin scaled="0"/>
              </a:gradFill>
            </a:endParaRPr>
          </a:p>
          <a:p>
            <a:pPr marL="342900" indent="-342900">
              <a:buFont typeface="Arial" panose="020B0604020202020204" pitchFamily="34" charset="0"/>
              <a:buChar char="•"/>
            </a:pPr>
            <a:r>
              <a:rPr lang="en-US" altLang="en-US" sz="1600" b="1" dirty="0">
                <a:gradFill>
                  <a:gsLst>
                    <a:gs pos="0">
                      <a:srgbClr val="7B32B2"/>
                    </a:gs>
                    <a:gs pos="100000">
                      <a:srgbClr val="401A5D"/>
                    </a:gs>
                  </a:gsLst>
                  <a:lin scaled="0"/>
                </a:gradFill>
              </a:rPr>
              <a:t>Location: City, </a:t>
            </a:r>
            <a:r>
              <a:rPr lang="en-US" altLang="en-US" sz="1600" b="1" dirty="0" err="1">
                <a:gradFill>
                  <a:gsLst>
                    <a:gs pos="0">
                      <a:srgbClr val="7B32B2"/>
                    </a:gs>
                    <a:gs pos="100000">
                      <a:srgbClr val="401A5D"/>
                    </a:gs>
                  </a:gsLst>
                  <a:lin scaled="0"/>
                </a:gradFill>
              </a:rPr>
              <a:t>neighborhood,zip</a:t>
            </a:r>
            <a:r>
              <a:rPr lang="en-US" altLang="en-US" sz="1600" b="1" dirty="0">
                <a:gradFill>
                  <a:gsLst>
                    <a:gs pos="0">
                      <a:srgbClr val="7B32B2"/>
                    </a:gs>
                    <a:gs pos="100000">
                      <a:srgbClr val="401A5D"/>
                    </a:gs>
                  </a:gsLst>
                  <a:lin scaled="0"/>
                </a:gradFill>
              </a:rPr>
              <a:t> code where the property is situated         </a:t>
            </a:r>
          </a:p>
          <a:p>
            <a:pPr marL="342900" indent="-342900">
              <a:buFont typeface="Arial" panose="020B0604020202020204" pitchFamily="34" charset="0"/>
              <a:buChar char="•"/>
            </a:pPr>
            <a:endParaRPr lang="en-US" altLang="en-US" sz="1600" b="1" dirty="0">
              <a:gradFill>
                <a:gsLst>
                  <a:gs pos="0">
                    <a:srgbClr val="7B32B2"/>
                  </a:gs>
                  <a:gs pos="100000">
                    <a:srgbClr val="401A5D"/>
                  </a:gs>
                </a:gsLst>
                <a:lin scaled="0"/>
              </a:gradFill>
            </a:endParaRPr>
          </a:p>
          <a:p>
            <a:pPr marL="342900" indent="-342900">
              <a:buFont typeface="Arial" panose="020B0604020202020204" pitchFamily="34" charset="0"/>
              <a:buChar char="•"/>
            </a:pPr>
            <a:r>
              <a:rPr lang="en-US" altLang="en-US" sz="1600" b="1" dirty="0">
                <a:gradFill>
                  <a:gsLst>
                    <a:gs pos="0">
                      <a:srgbClr val="7B32B2"/>
                    </a:gs>
                    <a:gs pos="100000">
                      <a:srgbClr val="401A5D"/>
                    </a:gs>
                  </a:gsLst>
                  <a:lin scaled="0"/>
                </a:gradFill>
              </a:rPr>
              <a:t>Square Footage (sq ft): Total area of the house.</a:t>
            </a:r>
          </a:p>
          <a:p>
            <a:pPr marL="342900" indent="-342900">
              <a:buFont typeface="Arial" panose="020B0604020202020204" pitchFamily="34" charset="0"/>
              <a:buChar char="•"/>
            </a:pPr>
            <a:endParaRPr lang="en-US" altLang="en-US" sz="1600" b="1" dirty="0">
              <a:gradFill>
                <a:gsLst>
                  <a:gs pos="0">
                    <a:srgbClr val="7B32B2"/>
                  </a:gs>
                  <a:gs pos="100000">
                    <a:srgbClr val="401A5D"/>
                  </a:gs>
                </a:gsLst>
                <a:lin scaled="0"/>
              </a:gradFill>
            </a:endParaRPr>
          </a:p>
          <a:p>
            <a:pPr marL="342900" indent="-342900">
              <a:buFont typeface="Arial" panose="020B0604020202020204" pitchFamily="34" charset="0"/>
              <a:buChar char="•"/>
            </a:pPr>
            <a:r>
              <a:rPr lang="en-US" altLang="en-US" sz="1600" b="1" dirty="0">
                <a:gradFill>
                  <a:gsLst>
                    <a:gs pos="0">
                      <a:srgbClr val="7B32B2"/>
                    </a:gs>
                    <a:gs pos="100000">
                      <a:srgbClr val="401A5D"/>
                    </a:gs>
                  </a:gsLst>
                  <a:lin scaled="0"/>
                </a:gradFill>
              </a:rPr>
              <a:t>Number of Bedrooms: Count of bedrooms in the property.</a:t>
            </a:r>
          </a:p>
          <a:p>
            <a:pPr marL="342900" indent="-342900">
              <a:buFont typeface="Arial" panose="020B0604020202020204" pitchFamily="34" charset="0"/>
              <a:buChar char="•"/>
            </a:pPr>
            <a:endParaRPr lang="en-US" altLang="en-US" sz="1600" b="1" dirty="0">
              <a:gradFill>
                <a:gsLst>
                  <a:gs pos="0">
                    <a:srgbClr val="7B32B2"/>
                  </a:gs>
                  <a:gs pos="100000">
                    <a:srgbClr val="401A5D"/>
                  </a:gs>
                </a:gsLst>
                <a:lin scaled="0"/>
              </a:gradFill>
            </a:endParaRPr>
          </a:p>
          <a:p>
            <a:pPr marL="342900" indent="-342900">
              <a:buFont typeface="Arial" panose="020B0604020202020204" pitchFamily="34" charset="0"/>
              <a:buChar char="•"/>
            </a:pPr>
            <a:r>
              <a:rPr lang="en-US" altLang="en-US" sz="1600" b="1" dirty="0">
                <a:gradFill>
                  <a:gsLst>
                    <a:gs pos="0">
                      <a:srgbClr val="7B32B2"/>
                    </a:gs>
                    <a:gs pos="100000">
                      <a:srgbClr val="401A5D"/>
                    </a:gs>
                  </a:gsLst>
                  <a:lin scaled="0"/>
                </a:gradFill>
              </a:rPr>
              <a:t>Number of Bathrooms: Count of bathrooms, full and half.</a:t>
            </a:r>
          </a:p>
          <a:p>
            <a:pPr marL="342900" indent="-342900">
              <a:buFont typeface="Arial" panose="020B0604020202020204" pitchFamily="34" charset="0"/>
              <a:buChar char="•"/>
            </a:pPr>
            <a:endParaRPr lang="en-US" altLang="en-US" sz="1600" b="1" dirty="0">
              <a:gradFill>
                <a:gsLst>
                  <a:gs pos="0">
                    <a:srgbClr val="7B32B2"/>
                  </a:gs>
                  <a:gs pos="100000">
                    <a:srgbClr val="401A5D"/>
                  </a:gs>
                </a:gsLst>
                <a:lin scaled="0"/>
              </a:gradFill>
            </a:endParaRPr>
          </a:p>
          <a:p>
            <a:pPr marL="342900" indent="-342900">
              <a:buFont typeface="Arial" panose="020B0604020202020204" pitchFamily="34" charset="0"/>
              <a:buChar char="•"/>
            </a:pPr>
            <a:r>
              <a:rPr lang="en-US" altLang="en-US" sz="1600" b="1" dirty="0">
                <a:gradFill>
                  <a:gsLst>
                    <a:gs pos="0">
                      <a:srgbClr val="7B32B2"/>
                    </a:gs>
                    <a:gs pos="100000">
                      <a:srgbClr val="401A5D"/>
                    </a:gs>
                  </a:gsLst>
                  <a:lin scaled="0"/>
                </a:gradFill>
              </a:rPr>
              <a:t>Year Built: Construction year of the house.</a:t>
            </a:r>
          </a:p>
          <a:p>
            <a:pPr marL="342900" indent="-342900">
              <a:buFont typeface="Arial" panose="020B0604020202020204" pitchFamily="34" charset="0"/>
              <a:buChar char="•"/>
            </a:pPr>
            <a:endParaRPr lang="en-US" altLang="en-US" sz="1600" b="1" dirty="0">
              <a:gradFill>
                <a:gsLst>
                  <a:gs pos="0">
                    <a:srgbClr val="7B32B2"/>
                  </a:gs>
                  <a:gs pos="100000">
                    <a:srgbClr val="401A5D"/>
                  </a:gs>
                </a:gsLst>
                <a:lin scaled="0"/>
              </a:gradFill>
            </a:endParaRPr>
          </a:p>
        </p:txBody>
      </p:sp>
      <p:pic>
        <p:nvPicPr>
          <p:cNvPr id="25" name="Picture 24"/>
          <p:cNvPicPr>
            <a:picLocks noChangeAspect="1"/>
          </p:cNvPicPr>
          <p:nvPr/>
        </p:nvPicPr>
        <p:blipFill>
          <a:blip r:embed="rId2"/>
          <a:stretch>
            <a:fillRect/>
          </a:stretch>
        </p:blipFill>
        <p:spPr>
          <a:xfrm>
            <a:off x="7344154" y="689962"/>
            <a:ext cx="4537075" cy="429704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558165" y="395502"/>
            <a:ext cx="5537835" cy="521970"/>
          </a:xfrm>
          <a:prstGeom prst="rect">
            <a:avLst/>
          </a:prstGeom>
        </p:spPr>
        <p:txBody>
          <a:bodyPr wrap="none">
            <a:spAutoFit/>
          </a:bodyPr>
          <a:lstStyle/>
          <a:p>
            <a:pPr algn="ctr"/>
            <a:r>
              <a:rPr lang="en-US" altLang="en-US" sz="2800" b="1" dirty="0">
                <a:solidFill>
                  <a:srgbClr val="E966A0"/>
                </a:solidFill>
                <a:latin typeface="Century Gothic" panose="020B0502020202020204" pitchFamily="34" charset="0"/>
                <a:ea typeface="Arial" panose="020B0604020202020204" pitchFamily="34" charset="0"/>
              </a:rPr>
              <a:t>Data Cleaning &amp; Preprocessing</a:t>
            </a:r>
          </a:p>
        </p:txBody>
      </p:sp>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a:stretch>
            <a:fillRect/>
          </a:stretch>
        </p:blipFill>
        <p:spPr>
          <a:xfrm>
            <a:off x="7495884" y="1477040"/>
            <a:ext cx="4062433" cy="5123023"/>
          </a:xfrm>
          <a:prstGeom prst="rect">
            <a:avLst/>
          </a:prstGeom>
        </p:spPr>
      </p:pic>
      <p:sp>
        <p:nvSpPr>
          <p:cNvPr id="9" name="矩形 8"/>
          <p:cNvSpPr/>
          <p:nvPr/>
        </p:nvSpPr>
        <p:spPr>
          <a:xfrm>
            <a:off x="633683" y="1045034"/>
            <a:ext cx="6563360" cy="2949525"/>
          </a:xfrm>
          <a:prstGeom prst="rect">
            <a:avLst/>
          </a:prstGeom>
        </p:spPr>
        <p:txBody>
          <a:bodyPr wrap="square">
            <a:spAutoFit/>
          </a:bodyPr>
          <a:lstStyle/>
          <a:p>
            <a:pPr>
              <a:lnSpc>
                <a:spcPct val="150000"/>
              </a:lnSpc>
            </a:pPr>
            <a:r>
              <a:rPr lang="en-US" altLang="en-US" b="1" dirty="0">
                <a:latin typeface="Arial" panose="020B0604020202020204" pitchFamily="34" charset="0"/>
              </a:rPr>
              <a:t>Data cleaning and preprocessing are essential steps in Exploratory Data Analysis (EDA) to ensure the dataset is accurate, consistent, and ready for meaningful insights. This involves </a:t>
            </a:r>
            <a:endParaRPr lang="en-US" altLang="zh-CN" dirty="0">
              <a:latin typeface="Arial" panose="020B0604020202020204" pitchFamily="34" charset="0"/>
            </a:endParaRPr>
          </a:p>
          <a:p>
            <a:pPr marL="171450" indent="-171450">
              <a:lnSpc>
                <a:spcPct val="150000"/>
              </a:lnSpc>
              <a:buFont typeface="Arial" panose="020B0604020202020204" pitchFamily="34" charset="0"/>
              <a:buChar char="•"/>
            </a:pPr>
            <a:r>
              <a:rPr lang="en-US" altLang="en-US" b="1" dirty="0">
                <a:latin typeface="Arial" panose="020B0604020202020204" pitchFamily="34" charset="0"/>
              </a:rPr>
              <a:t>Handling Missing Values</a:t>
            </a:r>
          </a:p>
          <a:p>
            <a:pPr marL="171450" indent="-171450">
              <a:lnSpc>
                <a:spcPct val="150000"/>
              </a:lnSpc>
              <a:buFont typeface="Arial" panose="020B0604020202020204" pitchFamily="34" charset="0"/>
              <a:buChar char="•"/>
            </a:pPr>
            <a:r>
              <a:rPr lang="en-US" altLang="en-US" b="1" dirty="0">
                <a:latin typeface="Arial" panose="020B0604020202020204" pitchFamily="34" charset="0"/>
              </a:rPr>
              <a:t>Outlier Detection &amp; Treatment</a:t>
            </a:r>
          </a:p>
          <a:p>
            <a:pPr marL="171450" indent="-171450">
              <a:lnSpc>
                <a:spcPct val="150000"/>
              </a:lnSpc>
              <a:buFont typeface="Arial" panose="020B0604020202020204" pitchFamily="34" charset="0"/>
              <a:buChar char="•"/>
            </a:pPr>
            <a:r>
              <a:rPr lang="en-US" altLang="en-US" b="1" dirty="0">
                <a:latin typeface="Arial" panose="020B0604020202020204" pitchFamily="34" charset="0"/>
              </a:rPr>
              <a:t>Feature Engineering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612775" y="346075"/>
            <a:ext cx="5699760" cy="1066800"/>
          </a:xfrm>
          <a:prstGeom prst="rect">
            <a:avLst/>
          </a:prstGeom>
        </p:spPr>
        <p:txBody>
          <a:bodyPr wrap="square">
            <a:noAutofit/>
          </a:bodyPr>
          <a:lstStyle/>
          <a:p>
            <a:r>
              <a:rPr lang="en-US" altLang="zh-CN" sz="3600" b="1" dirty="0">
                <a:solidFill>
                  <a:srgbClr val="E966A0"/>
                </a:solidFill>
                <a:latin typeface="Century Gothic" panose="020B0502020202020204" pitchFamily="34" charset="0"/>
                <a:cs typeface="Arial" panose="020B0604020202020204" pitchFamily="34" charset="0"/>
              </a:rPr>
              <a:t> Missing values</a:t>
            </a:r>
          </a:p>
        </p:txBody>
      </p:sp>
      <p:pic>
        <p:nvPicPr>
          <p:cNvPr id="2" name="Picture 1"/>
          <p:cNvPicPr>
            <a:picLocks noChangeAspect="1"/>
          </p:cNvPicPr>
          <p:nvPr/>
        </p:nvPicPr>
        <p:blipFill>
          <a:blip r:embed="rId2"/>
          <a:stretch>
            <a:fillRect/>
          </a:stretch>
        </p:blipFill>
        <p:spPr>
          <a:xfrm>
            <a:off x="5310505" y="1053465"/>
            <a:ext cx="6676390" cy="5253990"/>
          </a:xfrm>
          <a:prstGeom prst="rect">
            <a:avLst/>
          </a:prstGeom>
        </p:spPr>
      </p:pic>
      <p:pic>
        <p:nvPicPr>
          <p:cNvPr id="13" name="Picture 12"/>
          <p:cNvPicPr>
            <a:picLocks noChangeAspect="1"/>
          </p:cNvPicPr>
          <p:nvPr/>
        </p:nvPicPr>
        <p:blipFill>
          <a:blip r:embed="rId3"/>
          <a:stretch>
            <a:fillRect/>
          </a:stretch>
        </p:blipFill>
        <p:spPr>
          <a:xfrm>
            <a:off x="804511" y="3848100"/>
            <a:ext cx="2990850" cy="501650"/>
          </a:xfrm>
          <a:prstGeom prst="rect">
            <a:avLst/>
          </a:prstGeom>
        </p:spPr>
      </p:pic>
      <p:pic>
        <p:nvPicPr>
          <p:cNvPr id="14" name="Picture 13"/>
          <p:cNvPicPr>
            <a:picLocks noChangeAspect="1"/>
          </p:cNvPicPr>
          <p:nvPr/>
        </p:nvPicPr>
        <p:blipFill>
          <a:blip r:embed="rId4"/>
          <a:stretch>
            <a:fillRect/>
          </a:stretch>
        </p:blipFill>
        <p:spPr>
          <a:xfrm>
            <a:off x="874361" y="4349750"/>
            <a:ext cx="2844800" cy="742950"/>
          </a:xfrm>
          <a:prstGeom prst="rect">
            <a:avLst/>
          </a:prstGeom>
        </p:spPr>
      </p:pic>
      <p:pic>
        <p:nvPicPr>
          <p:cNvPr id="15" name="Picture 14"/>
          <p:cNvPicPr>
            <a:picLocks noChangeAspect="1"/>
          </p:cNvPicPr>
          <p:nvPr/>
        </p:nvPicPr>
        <p:blipFill>
          <a:blip r:embed="rId5"/>
          <a:stretch>
            <a:fillRect/>
          </a:stretch>
        </p:blipFill>
        <p:spPr>
          <a:xfrm>
            <a:off x="832451" y="2776220"/>
            <a:ext cx="2921000" cy="558800"/>
          </a:xfrm>
          <a:prstGeom prst="rect">
            <a:avLst/>
          </a:prstGeom>
        </p:spPr>
      </p:pic>
      <p:pic>
        <p:nvPicPr>
          <p:cNvPr id="16" name="Picture 15"/>
          <p:cNvPicPr>
            <a:picLocks noChangeAspect="1"/>
          </p:cNvPicPr>
          <p:nvPr/>
        </p:nvPicPr>
        <p:blipFill>
          <a:blip r:embed="rId6"/>
          <a:stretch>
            <a:fillRect/>
          </a:stretch>
        </p:blipFill>
        <p:spPr>
          <a:xfrm>
            <a:off x="804511" y="3276600"/>
            <a:ext cx="3054350" cy="571500"/>
          </a:xfrm>
          <a:prstGeom prst="rect">
            <a:avLst/>
          </a:prstGeom>
        </p:spPr>
      </p:pic>
      <p:sp>
        <p:nvSpPr>
          <p:cNvPr id="17" name="Text Box 16"/>
          <p:cNvSpPr txBox="1"/>
          <p:nvPr/>
        </p:nvSpPr>
        <p:spPr>
          <a:xfrm>
            <a:off x="763905" y="1104602"/>
            <a:ext cx="4662373" cy="1015663"/>
          </a:xfrm>
          <a:prstGeom prst="rect">
            <a:avLst/>
          </a:prstGeom>
          <a:noFill/>
        </p:spPr>
        <p:txBody>
          <a:bodyPr wrap="square" rtlCol="0">
            <a:spAutoFit/>
          </a:bodyPr>
          <a:lstStyle/>
          <a:p>
            <a:r>
              <a:rPr lang="en-US" sz="2000" b="1" dirty="0">
                <a:solidFill>
                  <a:srgbClr val="7030A0"/>
                </a:solidFill>
              </a:rPr>
              <a:t>Here we can see missing values in </a:t>
            </a:r>
            <a:r>
              <a:rPr lang="en-US" sz="2000" b="1" dirty="0" err="1">
                <a:solidFill>
                  <a:srgbClr val="7030A0"/>
                </a:solidFill>
              </a:rPr>
              <a:t>Alley,MasVnrType</a:t>
            </a:r>
            <a:r>
              <a:rPr lang="en-US" sz="2000" b="1" dirty="0">
                <a:solidFill>
                  <a:srgbClr val="7030A0"/>
                </a:solidFill>
              </a:rPr>
              <a:t>, </a:t>
            </a:r>
            <a:r>
              <a:rPr lang="en-US" sz="2000" b="1" dirty="0" err="1">
                <a:solidFill>
                  <a:srgbClr val="7030A0"/>
                </a:solidFill>
              </a:rPr>
              <a:t>GarageYrBlt</a:t>
            </a:r>
            <a:r>
              <a:rPr lang="en-US" sz="2000" b="1" dirty="0">
                <a:solidFill>
                  <a:srgbClr val="7030A0"/>
                </a:solidFill>
              </a:rPr>
              <a:t>, Electrical features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933451" y="952343"/>
            <a:ext cx="8425180" cy="521970"/>
          </a:xfrm>
          <a:prstGeom prst="rect">
            <a:avLst/>
          </a:prstGeom>
        </p:spPr>
        <p:txBody>
          <a:bodyPr wrap="none">
            <a:spAutoFit/>
          </a:bodyPr>
          <a:lstStyle/>
          <a:p>
            <a:pPr algn="ctr"/>
            <a:r>
              <a:rPr lang="en-US" altLang="en-US" sz="2800" b="1" dirty="0">
                <a:solidFill>
                  <a:srgbClr val="E966A0"/>
                </a:solidFill>
                <a:latin typeface="Century Gothic" panose="020B0502020202020204" pitchFamily="34" charset="0"/>
                <a:ea typeface="Arial" panose="020B0604020202020204" pitchFamily="34" charset="0"/>
              </a:rPr>
              <a:t>Cleaned Data after Handlled the missing Values</a:t>
            </a:r>
          </a:p>
        </p:txBody>
      </p:sp>
      <p:pic>
        <p:nvPicPr>
          <p:cNvPr id="2" name="Picture 1"/>
          <p:cNvPicPr>
            <a:picLocks noChangeAspect="1"/>
          </p:cNvPicPr>
          <p:nvPr/>
        </p:nvPicPr>
        <p:blipFill>
          <a:blip r:embed="rId2"/>
          <a:stretch>
            <a:fillRect/>
          </a:stretch>
        </p:blipFill>
        <p:spPr>
          <a:xfrm>
            <a:off x="721995" y="1819910"/>
            <a:ext cx="4657090" cy="2068195"/>
          </a:xfrm>
          <a:prstGeom prst="rect">
            <a:avLst/>
          </a:prstGeom>
        </p:spPr>
      </p:pic>
      <p:pic>
        <p:nvPicPr>
          <p:cNvPr id="9" name="Picture 8"/>
          <p:cNvPicPr>
            <a:picLocks noChangeAspect="1"/>
          </p:cNvPicPr>
          <p:nvPr/>
        </p:nvPicPr>
        <p:blipFill>
          <a:blip r:embed="rId3"/>
          <a:stretch>
            <a:fillRect/>
          </a:stretch>
        </p:blipFill>
        <p:spPr>
          <a:xfrm>
            <a:off x="6528435" y="1962150"/>
            <a:ext cx="4396105" cy="1925955"/>
          </a:xfrm>
          <a:prstGeom prst="rect">
            <a:avLst/>
          </a:prstGeom>
        </p:spPr>
      </p:pic>
      <p:sp>
        <p:nvSpPr>
          <p:cNvPr id="10" name="Text Box 9"/>
          <p:cNvSpPr txBox="1"/>
          <p:nvPr/>
        </p:nvSpPr>
        <p:spPr>
          <a:xfrm>
            <a:off x="721995" y="4049395"/>
            <a:ext cx="4064000" cy="460375"/>
          </a:xfrm>
          <a:prstGeom prst="rect">
            <a:avLst/>
          </a:prstGeom>
          <a:noFill/>
        </p:spPr>
        <p:txBody>
          <a:bodyPr wrap="square" rtlCol="0">
            <a:spAutoFit/>
          </a:bodyPr>
          <a:lstStyle/>
          <a:p>
            <a:r>
              <a:rPr lang="en-US" sz="2400" b="1"/>
              <a:t>Before cleaning data</a:t>
            </a:r>
          </a:p>
        </p:txBody>
      </p:sp>
      <p:sp>
        <p:nvSpPr>
          <p:cNvPr id="11" name="Text Box 10"/>
          <p:cNvSpPr txBox="1"/>
          <p:nvPr/>
        </p:nvSpPr>
        <p:spPr>
          <a:xfrm>
            <a:off x="7463790" y="4041775"/>
            <a:ext cx="4064000" cy="460375"/>
          </a:xfrm>
          <a:prstGeom prst="rect">
            <a:avLst/>
          </a:prstGeom>
          <a:noFill/>
        </p:spPr>
        <p:txBody>
          <a:bodyPr wrap="square" rtlCol="0">
            <a:spAutoFit/>
          </a:bodyPr>
          <a:lstStyle/>
          <a:p>
            <a:r>
              <a:rPr lang="en-US" sz="2400" b="1"/>
              <a:t>Cleaned data</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TotalTime>
  <Words>871</Words>
  <Application>Microsoft Office PowerPoint</Application>
  <PresentationFormat>Widescreen</PresentationFormat>
  <Paragraphs>100</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Century Gothic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cntd... Correlation Heatmap of Top Features</vt:lpstr>
      <vt:lpstr>Feature Engineering for House Price Prediction</vt:lpstr>
      <vt:lpstr>PowerPoint Presentation</vt:lpstr>
      <vt:lpstr>Market Trends &amp; Historical Pricing Analysis</vt:lpstr>
      <vt:lpstr>Customer Preferences and Amenities Impact on House Prices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Rupesh Dewangan</cp:lastModifiedBy>
  <cp:revision>22</cp:revision>
  <dcterms:created xsi:type="dcterms:W3CDTF">2019-11-24T03:48:00Z</dcterms:created>
  <dcterms:modified xsi:type="dcterms:W3CDTF">2025-04-20T16:56:50Z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1033-12.2.0.19826</vt:lpwstr>
  </property>
  <property fmtid="{D5CDD505-2E9C-101B-9397-08002B2CF9AE}" pid="3" name="ICV">
    <vt:lpwstr>913B5CB610224A2A9C9B3668D1BC6BD1_13</vt:lpwstr>
  </property>
</Properties>
</file>

<file path=docProps/thumbnail.jpeg>
</file>